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544" r:id="rId6"/>
    <p:sldId id="259" r:id="rId7"/>
    <p:sldId id="263" r:id="rId8"/>
    <p:sldId id="302" r:id="rId9"/>
    <p:sldId id="316" r:id="rId10"/>
    <p:sldId id="560" r:id="rId11"/>
    <p:sldId id="541" r:id="rId12"/>
    <p:sldId id="573" r:id="rId13"/>
    <p:sldId id="563" r:id="rId14"/>
    <p:sldId id="569" r:id="rId15"/>
    <p:sldId id="271" r:id="rId16"/>
    <p:sldId id="552" r:id="rId17"/>
    <p:sldId id="567" r:id="rId18"/>
    <p:sldId id="558" r:id="rId19"/>
    <p:sldId id="276" r:id="rId20"/>
    <p:sldId id="575" r:id="rId21"/>
    <p:sldId id="568" r:id="rId22"/>
    <p:sldId id="278" r:id="rId23"/>
    <p:sldId id="571" r:id="rId24"/>
    <p:sldId id="281" r:id="rId25"/>
    <p:sldId id="293" r:id="rId26"/>
    <p:sldId id="574" r:id="rId27"/>
    <p:sldId id="572" r:id="rId28"/>
  </p:sldIdLst>
  <p:sldSz cx="12192000" cy="6858000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2766" y="132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an Danielsen" userId="d2f0c258-054d-4fd0-9b5a-5a56458195d5" providerId="ADAL" clId="{63FE270B-5454-4ED6-84E0-024257321D6B}"/>
    <pc:docChg chg="modSld">
      <pc:chgData name="Christian Danielsen" userId="d2f0c258-054d-4fd0-9b5a-5a56458195d5" providerId="ADAL" clId="{63FE270B-5454-4ED6-84E0-024257321D6B}" dt="2022-05-23T08:15:07.332" v="0" actId="20577"/>
      <pc:docMkLst>
        <pc:docMk/>
      </pc:docMkLst>
      <pc:sldChg chg="modNotesTx">
        <pc:chgData name="Christian Danielsen" userId="d2f0c258-054d-4fd0-9b5a-5a56458195d5" providerId="ADAL" clId="{63FE270B-5454-4ED6-84E0-024257321D6B}" dt="2022-05-23T08:15:07.332" v="0" actId="20577"/>
        <pc:sldMkLst>
          <pc:docMk/>
          <pc:sldMk cId="3889661567" sldId="5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26587" y="9298717"/>
            <a:ext cx="1080638" cy="2178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23.05.2022</a:t>
            </a:fld>
            <a:endParaRPr lang="nb-NO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306495" y="9298717"/>
            <a:ext cx="337893" cy="2178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661459" y="368499"/>
            <a:ext cx="3563023" cy="3509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2050" y="9298717"/>
            <a:ext cx="4155360" cy="217817"/>
          </a:xfrm>
          <a:prstGeom prst="rect">
            <a:avLst/>
          </a:prstGeom>
        </p:spPr>
        <p:txBody>
          <a:bodyPr vert="horz" lIns="0" tIns="44888" rIns="89776" bIns="44888" rtlCol="0" anchor="ctr"/>
          <a:lstStyle>
            <a:lvl1pPr algn="l">
              <a:defRPr sz="900"/>
            </a:lvl1pPr>
          </a:lstStyle>
          <a:p>
            <a:endParaRPr lang="nb-NO"/>
          </a:p>
        </p:txBody>
      </p:sp>
      <p:pic>
        <p:nvPicPr>
          <p:cNvPr id="7" name="Bilde 6" descr="Et bilde som inneholder skilt, klokke, mat, rød&#10;&#10;Automatisk generert beskrivelse">
            <a:extLst>
              <a:ext uri="{FF2B5EF4-FFF2-40B4-BE49-F238E27FC236}">
                <a16:creationId xmlns:a16="http://schemas.microsoft.com/office/drawing/2014/main" id="{8040D5A8-B6FD-3448-9EC2-CCEBEFBA3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0" y="368499"/>
            <a:ext cx="1734614" cy="3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19200"/>
            <a:ext cx="5849938" cy="329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921541" y="9240640"/>
            <a:ext cx="1080638" cy="2178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101448" y="9240640"/>
            <a:ext cx="337893" cy="2178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66909" y="9240640"/>
            <a:ext cx="4155360" cy="217817"/>
          </a:xfrm>
          <a:prstGeom prst="rect">
            <a:avLst/>
          </a:prstGeom>
        </p:spPr>
        <p:txBody>
          <a:bodyPr vert="horz" lIns="0" tIns="44888" rIns="89776" bIns="44888" rtlCol="0" anchor="ctr"/>
          <a:lstStyle>
            <a:lvl1pPr algn="l">
              <a:defRPr sz="900"/>
            </a:lvl1pPr>
          </a:lstStyle>
          <a:p>
            <a:endParaRPr lang="nb-NO"/>
          </a:p>
        </p:txBody>
      </p:sp>
      <p:sp>
        <p:nvSpPr>
          <p:cNvPr id="11" name="Plassholder for topptekst 1">
            <a:extLst>
              <a:ext uri="{FF2B5EF4-FFF2-40B4-BE49-F238E27FC236}">
                <a16:creationId xmlns:a16="http://schemas.microsoft.com/office/drawing/2014/main" id="{24180D44-EBB1-7648-B35B-5A8A2F5EAA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661459" y="368499"/>
            <a:ext cx="3563023" cy="35093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pic>
        <p:nvPicPr>
          <p:cNvPr id="12" name="Bilde 11" descr="Et bilde som inneholder skilt, klokke, mat, rød&#10;&#10;Automatisk generert beskrivelse">
            <a:extLst>
              <a:ext uri="{FF2B5EF4-FFF2-40B4-BE49-F238E27FC236}">
                <a16:creationId xmlns:a16="http://schemas.microsoft.com/office/drawing/2014/main" id="{C6137B0B-5853-C54C-A0C3-762B99B85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0" y="368499"/>
            <a:ext cx="1734614" cy="3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pPr marL="168330" indent="-168330" defTabSz="897758">
              <a:defRPr/>
            </a:pPr>
            <a:endParaRPr lang="nb-NO" dirty="0"/>
          </a:p>
          <a:p>
            <a:pPr marL="168330" indent="-168330" defTabSz="897758">
              <a:defRPr/>
            </a:pPr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>
              <a:solidFill>
                <a:srgbClr val="FFFF00"/>
              </a:solidFill>
            </a:endParaRP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5288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686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664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000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825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6305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886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De sier ifra seg dagene – disse skal ikke legges på kvote 40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3723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085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4911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332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03794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58250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6562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743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Irene starter</a:t>
            </a:r>
          </a:p>
          <a:p>
            <a:pPr marL="0" indent="0" defTabSz="897758">
              <a:buNone/>
              <a:defRPr/>
            </a:pPr>
            <a:r>
              <a:rPr lang="nb-NO"/>
              <a:t> Hva som er svært høye beløp må defineres i virksomheten</a:t>
            </a:r>
          </a:p>
          <a:p>
            <a:pPr marL="0" indent="0" defTabSz="897758">
              <a:buNone/>
              <a:defRPr/>
            </a:pPr>
            <a:r>
              <a:rPr lang="nb-NO"/>
              <a:t>Opptjeningsinfo – ny i SAP, virksomhetsoverdragelse</a:t>
            </a:r>
          </a:p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535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1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547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5508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7758">
              <a:buNone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5506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2520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284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8027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03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 descr="Et bilde som inneholder tegning&#10;&#10;Automatisk generert beskrivelse">
            <a:extLst>
              <a:ext uri="{FF2B5EF4-FFF2-40B4-BE49-F238E27FC236}">
                <a16:creationId xmlns:a16="http://schemas.microsoft.com/office/drawing/2014/main" id="{02332224-054C-B246-A121-1606ACFA12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323" y="5736808"/>
            <a:ext cx="3544250" cy="6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1CBF3F08-B492-0E40-9BF2-0A556A418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BBDA7F5A-EA5B-E944-8862-CC0183DEE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61E563AA-0A91-8F44-90FF-EA81760675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3022DCBA-421D-2742-8C84-08B5063ED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C6810534-B2F9-CE4D-A3ED-47AD3BEA74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B4021E0A-A789-1249-8F4C-DFD6121FE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D3EA7130-133E-7849-BAE4-B9076651D4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91E3FDB7-9F83-D747-9F6D-AAF4D8AEA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92A6CCB4-BD6A-694A-8493-C5BB97E0D5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E92D0A69-1307-8B44-AB43-B01A537DA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23D0DC43-3EB6-9347-BEBA-C15F7D3F6A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7A13A29-19D9-0E43-89FE-7E68319A4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E9EAF1F1-4F7B-5E46-AC5D-B7ED0C206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3612ED2B-00C2-4C46-B96C-323D914DD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23.05.2022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137DC017-3AC0-3C48-B7E8-1397AC820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0B92560D-CD7E-4943-AF73-8ECB43788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pic>
        <p:nvPicPr>
          <p:cNvPr id="9" name="Bilde 8" descr="Et bilde som inneholder tegning&#10;&#10;Automatisk generert beskrivelse">
            <a:extLst>
              <a:ext uri="{FF2B5EF4-FFF2-40B4-BE49-F238E27FC236}">
                <a16:creationId xmlns:a16="http://schemas.microsoft.com/office/drawing/2014/main" id="{09D593BD-64A3-4141-8971-75CE866462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B085E1DD-EEE9-BC4B-BA8E-EFACE130B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23.05.2022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23.05.2022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23.05.2022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23.05.2022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bilde ikonet </a:t>
            </a:r>
            <a:br>
              <a:rPr lang="nb-NO"/>
            </a:br>
            <a:r>
              <a:rPr lang="nb-NO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9EAE97BA-DF22-8642-8F88-4948FC51CB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0A3FEE76-D1AC-F544-B0FA-318383FA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25459713-D518-0F49-BD2C-3E1EC32085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541200AB-F5B6-AC4B-AF7A-5C476B416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én setning eller et sitat</a:t>
            </a:r>
          </a:p>
        </p:txBody>
      </p:sp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6090F52F-2D75-D141-8DD9-65D63AC8E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3" name="Plassholder for bunntekst 4">
            <a:extLst>
              <a:ext uri="{FF2B5EF4-FFF2-40B4-BE49-F238E27FC236}">
                <a16:creationId xmlns:a16="http://schemas.microsoft.com/office/drawing/2014/main" id="{22D2350E-7A7A-AC4D-87E0-642189CB5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 descr="Et bilde som inneholder tegning&#10;&#10;Automatisk generert beskrivelse">
            <a:extLst>
              <a:ext uri="{FF2B5EF4-FFF2-40B4-BE49-F238E27FC236}">
                <a16:creationId xmlns:a16="http://schemas.microsoft.com/office/drawing/2014/main" id="{AE6FBBBB-901D-3E46-914A-FB28D85F93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23.05.2022</a:t>
            </a:fld>
            <a:endParaRPr lang="nb-NO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 descr="Et bilde som inneholder tegning&#10;&#10;Automatisk generert beskrivelse">
            <a:extLst>
              <a:ext uri="{FF2B5EF4-FFF2-40B4-BE49-F238E27FC236}">
                <a16:creationId xmlns:a16="http://schemas.microsoft.com/office/drawing/2014/main" id="{AE5D9C69-39BF-2C4D-B5C7-79ECB052F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pic>
        <p:nvPicPr>
          <p:cNvPr id="12" name="Bilde 11" descr="Et bilde som inneholder tegning&#10;&#10;Automatisk generert beskrivelse">
            <a:extLst>
              <a:ext uri="{FF2B5EF4-FFF2-40B4-BE49-F238E27FC236}">
                <a16:creationId xmlns:a16="http://schemas.microsoft.com/office/drawing/2014/main" id="{8450F676-EEEF-854E-94B1-8E5CD839B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 descr="Et bilde som inneholder tegning&#10;&#10;Automatisk generert beskrivelse">
            <a:extLst>
              <a:ext uri="{FF2B5EF4-FFF2-40B4-BE49-F238E27FC236}">
                <a16:creationId xmlns:a16="http://schemas.microsoft.com/office/drawing/2014/main" id="{85660D59-C2D0-1043-9E45-A0D06F0AC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39" y="1723329"/>
            <a:ext cx="4737922" cy="8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23.05.2022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23.05.2022</a:t>
            </a:fld>
            <a:endParaRPr lang="nb-NO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23.05.2022</a:t>
            </a:fld>
            <a:endParaRPr lang="nb-NO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23.05.2022</a:t>
            </a:fld>
            <a:endParaRPr lang="nb-NO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E2059DF9-2F2C-6B4B-B7DA-E383F0DAAA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Bilde 12" descr="Et bilde som inneholder skilt, klokke, mat, rød&#10;&#10;Automatisk generert beskrivelse">
            <a:extLst>
              <a:ext uri="{FF2B5EF4-FFF2-40B4-BE49-F238E27FC236}">
                <a16:creationId xmlns:a16="http://schemas.microsoft.com/office/drawing/2014/main" id="{905FFD1F-0966-914F-97FF-10AA76565B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92" y="435663"/>
            <a:ext cx="2254541" cy="4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 descr="Et bilde som inneholder tegning&#10;&#10;Automatisk generert beskrivelse">
            <a:extLst>
              <a:ext uri="{FF2B5EF4-FFF2-40B4-BE49-F238E27FC236}">
                <a16:creationId xmlns:a16="http://schemas.microsoft.com/office/drawing/2014/main" id="{D4972E17-2F0F-644D-B25D-82692E2F3C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031" y="6189649"/>
            <a:ext cx="2258402" cy="416549"/>
          </a:xfrm>
          <a:prstGeom prst="rect">
            <a:avLst/>
          </a:prstGeom>
        </p:spPr>
      </p:pic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23.05.2022</a:t>
            </a:fld>
            <a:endParaRPr lang="nb-NO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legge til tekst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23.05.2022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" name="Bilde 12" descr="Et bilde som inneholder skilt, klokke, mat, rød&#10;&#10;Automatisk generert beskrivelse">
            <a:extLst>
              <a:ext uri="{FF2B5EF4-FFF2-40B4-BE49-F238E27FC236}">
                <a16:creationId xmlns:a16="http://schemas.microsoft.com/office/drawing/2014/main" id="{3A0DDD09-E71D-5547-BD74-A48294961327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892" y="6190360"/>
            <a:ext cx="2254541" cy="4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7" r:id="rId2"/>
    <p:sldLayoutId id="2147483729" r:id="rId3"/>
    <p:sldLayoutId id="2147483730" r:id="rId4"/>
    <p:sldLayoutId id="2147483728" r:id="rId5"/>
    <p:sldLayoutId id="2147483731" r:id="rId6"/>
    <p:sldLayoutId id="2147483732" r:id="rId7"/>
    <p:sldLayoutId id="2147483743" r:id="rId8"/>
    <p:sldLayoutId id="2147483726" r:id="rId9"/>
    <p:sldLayoutId id="2147483774" r:id="rId10"/>
    <p:sldLayoutId id="2147483775" r:id="rId11"/>
    <p:sldLayoutId id="2147483776" r:id="rId12"/>
    <p:sldLayoutId id="2147483755" r:id="rId13"/>
    <p:sldLayoutId id="2147483770" r:id="rId14"/>
    <p:sldLayoutId id="2147483771" r:id="rId15"/>
    <p:sldLayoutId id="2147483780" r:id="rId16"/>
    <p:sldLayoutId id="2147483781" r:id="rId17"/>
    <p:sldLayoutId id="2147483782" r:id="rId18"/>
    <p:sldLayoutId id="2147483777" r:id="rId19"/>
    <p:sldLayoutId id="2147483778" r:id="rId20"/>
    <p:sldLayoutId id="2147483779" r:id="rId21"/>
    <p:sldLayoutId id="2147483703" r:id="rId22"/>
    <p:sldLayoutId id="2147483749" r:id="rId23"/>
    <p:sldLayoutId id="2147483704" r:id="rId24"/>
    <p:sldLayoutId id="2147483750" r:id="rId25"/>
    <p:sldLayoutId id="2147483705" r:id="rId26"/>
    <p:sldLayoutId id="2147483751" r:id="rId27"/>
    <p:sldLayoutId id="2147483707" r:id="rId28"/>
    <p:sldLayoutId id="2147483733" r:id="rId29"/>
    <p:sldLayoutId id="2147483747" r:id="rId30"/>
    <p:sldLayoutId id="2147483748" r:id="rId31"/>
    <p:sldLayoutId id="2147483783" r:id="rId32"/>
    <p:sldLayoutId id="2147483765" r:id="rId33"/>
    <p:sldLayoutId id="2147483764" r:id="rId34"/>
    <p:sldLayoutId id="2147483725" r:id="rId35"/>
    <p:sldLayoutId id="2147483746" r:id="rId36"/>
    <p:sldLayoutId id="2147483766" r:id="rId37"/>
    <p:sldLayoutId id="2147483767" r:id="rId38"/>
    <p:sldLayoutId id="2147483772" r:id="rId39"/>
    <p:sldLayoutId id="2147483773" r:id="rId40"/>
    <p:sldLayoutId id="2147483719" r:id="rId41"/>
    <p:sldLayoutId id="2147483744" r:id="rId42"/>
    <p:sldLayoutId id="2147483745" r:id="rId43"/>
    <p:sldLayoutId id="2147483768" r:id="rId44"/>
    <p:sldLayoutId id="2147483769" r:id="rId45"/>
    <p:sldLayoutId id="2147483660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Forberedelse til ferieoppgjør i juni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388EF7AE-C928-4B45-A4F8-2C9A4807D7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Lønnsdivisjonen 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C606F5-7D6D-4A8B-8CAD-2B87D2B8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cs typeface="Arial"/>
              </a:rPr>
              <a:t>Ansatte som er i delvis permisjon i juni 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35A5F6-F22D-4B48-8D38-0E9F50A043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423" y="1246909"/>
            <a:ext cx="11101387" cy="5169766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b-NO">
                <a:ea typeface="+mn-lt"/>
                <a:cs typeface="+mn-lt"/>
              </a:rPr>
              <a:t>Tildelt kvote</a:t>
            </a:r>
          </a:p>
          <a:p>
            <a:pPr marL="215900" indent="-215900"/>
            <a:endParaRPr lang="nb-NO">
              <a:cs typeface="Arial" panose="020B0604020202020204"/>
            </a:endParaRPr>
          </a:p>
          <a:p>
            <a:pPr marL="215900" indent="-215900"/>
            <a:endParaRPr lang="nb-NO">
              <a:cs typeface="Arial" panose="020B0604020202020204"/>
            </a:endParaRPr>
          </a:p>
          <a:p>
            <a:pPr marL="215900" indent="-215900"/>
            <a:endParaRPr lang="nb-NO">
              <a:cs typeface="Arial" panose="020B0604020202020204"/>
            </a:endParaRPr>
          </a:p>
          <a:p>
            <a:pPr marL="0" indent="0">
              <a:buNone/>
            </a:pPr>
            <a:r>
              <a:rPr lang="nb-NO">
                <a:ea typeface="+mn-lt"/>
                <a:cs typeface="+mn-lt"/>
              </a:rPr>
              <a:t>Kontroll juni lønnslipp</a:t>
            </a:r>
            <a:endParaRPr lang="nb-NO">
              <a:cs typeface="Arial" panose="020B0604020202020204"/>
            </a:endParaRPr>
          </a:p>
          <a:p>
            <a:pPr marL="215900" indent="-215900"/>
            <a:endParaRPr lang="nb-NO">
              <a:cs typeface="Arial" panose="020B0604020202020204"/>
            </a:endParaRPr>
          </a:p>
          <a:p>
            <a:pPr marL="215900" indent="-215900"/>
            <a:endParaRPr lang="nb-NO">
              <a:cs typeface="Arial" panose="020B0604020202020204"/>
            </a:endParaRPr>
          </a:p>
          <a:p>
            <a:pPr marL="215900" indent="-215900"/>
            <a:endParaRPr lang="nb-NO">
              <a:cs typeface="Arial" panose="020B0604020202020204"/>
            </a:endParaRPr>
          </a:p>
          <a:p>
            <a:pPr marL="0" indent="0">
              <a:buNone/>
            </a:pPr>
            <a:endParaRPr lang="nb-NO">
              <a:cs typeface="Arial" panose="020B0604020202020204"/>
            </a:endParaRPr>
          </a:p>
          <a:p>
            <a:pPr marL="0" indent="0">
              <a:buNone/>
            </a:pPr>
            <a:r>
              <a:rPr lang="nb-NO">
                <a:cs typeface="Arial" panose="020B0604020202020204"/>
              </a:rPr>
              <a:t>Korrigert kvote</a:t>
            </a:r>
          </a:p>
          <a:p>
            <a:pPr marL="215900" indent="-215900"/>
            <a:endParaRPr lang="nb-NO">
              <a:cs typeface="Arial" panose="020B0604020202020204"/>
            </a:endParaRPr>
          </a:p>
        </p:txBody>
      </p:sp>
      <p:pic>
        <p:nvPicPr>
          <p:cNvPr id="4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DE18B884-AF56-4415-8ACA-DE2572336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350" y="1611456"/>
            <a:ext cx="5952564" cy="963585"/>
          </a:xfrm>
          <a:prstGeom prst="rect">
            <a:avLst/>
          </a:prstGeom>
        </p:spPr>
      </p:pic>
      <p:pic>
        <p:nvPicPr>
          <p:cNvPr id="6" name="Bilde 11" descr="Et bilde som inneholder bord&#10;&#10;Automatisk generert beskrivelse">
            <a:extLst>
              <a:ext uri="{FF2B5EF4-FFF2-40B4-BE49-F238E27FC236}">
                <a16:creationId xmlns:a16="http://schemas.microsoft.com/office/drawing/2014/main" id="{D7D6CBD8-AB2E-4910-B8D0-50D68B2C4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597" y="3429000"/>
            <a:ext cx="6015317" cy="1278757"/>
          </a:xfrm>
          <a:prstGeom prst="rect">
            <a:avLst/>
          </a:prstGeom>
        </p:spPr>
      </p:pic>
      <p:pic>
        <p:nvPicPr>
          <p:cNvPr id="8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6DED07DC-888E-487C-8F2E-30EECB87A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597" y="5611091"/>
            <a:ext cx="7082116" cy="934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2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896499-5246-40CC-B518-3360ACCF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Ansatte som hadde foreldrepermisjon </a:t>
            </a:r>
            <a:br>
              <a:rPr lang="nb-NO"/>
            </a:br>
            <a:r>
              <a:rPr lang="nb-NO"/>
              <a:t>med uttak av 80 % dekningsgrad i opptjeningsåret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B3D34B-5A33-4823-A05F-D97EE83B9BC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1953211"/>
            <a:ext cx="11101388" cy="4232274"/>
          </a:xfrm>
        </p:spPr>
        <p:txBody>
          <a:bodyPr/>
          <a:lstStyle/>
          <a:p>
            <a:pPr marL="215900" indent="-215900"/>
            <a:r>
              <a:rPr lang="nb-NO" sz="2400"/>
              <a:t>Dette er ansatte som forrige år hadde permisjon med fraværskode 415</a:t>
            </a:r>
          </a:p>
          <a:p>
            <a:pPr marL="215900" indent="-215900"/>
            <a:endParaRPr lang="nb-NO" sz="2400"/>
          </a:p>
          <a:p>
            <a:pPr marL="215900" indent="-215900"/>
            <a:r>
              <a:rPr lang="nb-NO" sz="2400"/>
              <a:t>Disse valgte selv å ha lavere lønn enn normalt og har dermed ikke feriepengedekning til full feriekvote</a:t>
            </a:r>
          </a:p>
          <a:p>
            <a:pPr marL="215900" indent="-215900"/>
            <a:endParaRPr lang="nb-NO" sz="2400"/>
          </a:p>
          <a:p>
            <a:pPr marL="215900" indent="-215900"/>
            <a:r>
              <a:rPr lang="nb-NO" sz="2400"/>
              <a:t>Da dette er selvvalgt har de heller ikke rett på sikringsbestemmelsen</a:t>
            </a:r>
          </a:p>
          <a:p>
            <a:pPr marL="215900" indent="-215900"/>
            <a:endParaRPr lang="nb-NO" sz="2400"/>
          </a:p>
          <a:p>
            <a:pPr marL="215900" indent="-215900"/>
            <a:r>
              <a:rPr lang="nb-NO" sz="2400"/>
              <a:t>Feriedagene korrigeres ut fra hva den ansatte har feriepengedekning til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85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4C0936-B6F5-4206-A967-E77CB41EB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</p:spPr>
        <p:txBody>
          <a:bodyPr anchor="t">
            <a:normAutofit/>
          </a:bodyPr>
          <a:lstStyle/>
          <a:p>
            <a:r>
              <a:rPr lang="nb-NO"/>
              <a:t>Ansatte som fratrer i juni</a:t>
            </a:r>
            <a:endParaRPr lang="nb-NO">
              <a:cs typeface="Arial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E5C0C24-AB0C-41A1-8FAB-D1ED81298E8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6" y="2141468"/>
            <a:ext cx="5335588" cy="2130496"/>
          </a:xfrm>
        </p:spPr>
        <p:txBody>
          <a:bodyPr vert="horz" lIns="0" tIns="0" rIns="0" bIns="0" rtlCol="0" anchor="t">
            <a:normAutofit/>
          </a:bodyPr>
          <a:lstStyle/>
          <a:p>
            <a:pPr marL="215900" indent="-215900"/>
            <a:endParaRPr lang="nb-NO" sz="2000">
              <a:cs typeface="Arial" panose="020B0604020202020204"/>
            </a:endParaRPr>
          </a:p>
          <a:p>
            <a:pPr marL="0" indent="0">
              <a:buNone/>
            </a:pPr>
            <a:endParaRPr lang="nb-NO" sz="2000"/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88F3AA0-8B7E-443C-9B58-337745F4AC38}"/>
              </a:ext>
            </a:extLst>
          </p:cNvPr>
          <p:cNvSpPr txBox="1">
            <a:spLocks/>
          </p:cNvSpPr>
          <p:nvPr/>
        </p:nvSpPr>
        <p:spPr>
          <a:xfrm>
            <a:off x="448688" y="1457793"/>
            <a:ext cx="11206736" cy="39424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135000"/>
              <a:buFont typeface="System Font Regular"/>
              <a:buChar char="-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SzPct val="135000"/>
              <a:buFont typeface="System Font Regular"/>
              <a:buChar char="-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  <a:p>
            <a:r>
              <a:rPr lang="nb-NO"/>
              <a:t>Kvote for betalt ferie korrigeres ut fra hvor mange feriedager den ansatte har avviklet / skal avvikle av årets kvote</a:t>
            </a:r>
          </a:p>
          <a:p>
            <a:endParaRPr lang="nb-NO"/>
          </a:p>
          <a:p>
            <a:r>
              <a:rPr lang="nb-NO"/>
              <a:t>Korrigere kvoten til «0» dersom det ikke skal avvikles ferie </a:t>
            </a:r>
          </a:p>
          <a:p>
            <a:endParaRPr lang="nb-NO"/>
          </a:p>
          <a:p>
            <a:pPr marL="0" indent="0">
              <a:buNone/>
            </a:pPr>
            <a:r>
              <a:rPr lang="nb-NO"/>
              <a:t> </a:t>
            </a:r>
          </a:p>
          <a:p>
            <a:endParaRPr lang="nb-NO"/>
          </a:p>
          <a:p>
            <a:pPr marL="379703" indent="-379703"/>
            <a:endParaRPr lang="nb-NO"/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920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7E5778-13D3-4BF8-83F0-BCC418AE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</p:spPr>
        <p:txBody>
          <a:bodyPr anchor="t">
            <a:normAutofit/>
          </a:bodyPr>
          <a:lstStyle/>
          <a:p>
            <a:r>
              <a:rPr lang="nb-NO"/>
              <a:t>Fungering i juni	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72A32B7-62FB-4657-AC61-21746FC27A8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6574" y="1717675"/>
            <a:ext cx="6964363" cy="423227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sz="2200"/>
          </a:p>
          <a:p>
            <a:pPr marL="215900" indent="-215900">
              <a:lnSpc>
                <a:spcPct val="90000"/>
              </a:lnSpc>
            </a:pPr>
            <a:r>
              <a:rPr lang="nb-NO" sz="2200"/>
              <a:t>Ved fungering i juni måned kan det vurderes om ferietrekket skal være i ansattes ordinære stilling eller i fungeringstillingen</a:t>
            </a:r>
            <a:endParaRPr lang="nb-NO" sz="2200">
              <a:cs typeface="Arial"/>
            </a:endParaRPr>
          </a:p>
          <a:p>
            <a:pPr marL="215900" indent="-215900">
              <a:lnSpc>
                <a:spcPct val="90000"/>
              </a:lnSpc>
            </a:pPr>
            <a:endParaRPr lang="nb-NO" sz="2200">
              <a:cs typeface="Arial"/>
            </a:endParaRPr>
          </a:p>
          <a:p>
            <a:pPr marL="215900" indent="-215900">
              <a:lnSpc>
                <a:spcPct val="90000"/>
              </a:lnSpc>
            </a:pPr>
            <a:r>
              <a:rPr lang="nb-NO" sz="2200"/>
              <a:t>Ved trekk i ansattes ordinære stilling brukes:</a:t>
            </a:r>
            <a:endParaRPr lang="nb-NO" sz="2200">
              <a:cs typeface="Arial" panose="020B0604020202020204"/>
            </a:endParaRPr>
          </a:p>
          <a:p>
            <a:pPr marL="431800" lvl="1" indent="-215900">
              <a:lnSpc>
                <a:spcPct val="90000"/>
              </a:lnSpc>
            </a:pPr>
            <a:r>
              <a:rPr lang="nb-NO" sz="2200" err="1"/>
              <a:t>Lønnart</a:t>
            </a:r>
            <a:r>
              <a:rPr lang="nb-NO" sz="2200"/>
              <a:t> 1128 (uten pensjonstrekk)</a:t>
            </a:r>
            <a:endParaRPr lang="nb-NO" sz="2200">
              <a:cs typeface="Arial"/>
            </a:endParaRPr>
          </a:p>
          <a:p>
            <a:pPr marL="431800" lvl="1" indent="-215900">
              <a:lnSpc>
                <a:spcPct val="90000"/>
              </a:lnSpc>
            </a:pPr>
            <a:r>
              <a:rPr lang="nb-NO" sz="2200" err="1"/>
              <a:t>Lønnart</a:t>
            </a:r>
            <a:r>
              <a:rPr lang="nb-NO" sz="2200"/>
              <a:t> 113b (med pensjonstrekk)</a:t>
            </a:r>
            <a:endParaRPr lang="nb-NO" sz="2200">
              <a:cs typeface="Arial"/>
            </a:endParaRPr>
          </a:p>
          <a:p>
            <a:pPr marL="431800" lvl="1" indent="-215900">
              <a:lnSpc>
                <a:spcPct val="90000"/>
              </a:lnSpc>
            </a:pPr>
            <a:endParaRPr lang="nb-NO" sz="2200">
              <a:cs typeface="Arial"/>
            </a:endParaRPr>
          </a:p>
        </p:txBody>
      </p:sp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421A454E-CE9A-4857-A4CE-DDF73F8913F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2" r="16712" b="-2"/>
          <a:stretch/>
        </p:blipFill>
        <p:spPr>
          <a:xfrm>
            <a:off x="7859713" y="10"/>
            <a:ext cx="4332287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254572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A703C4-3703-43D7-9676-D37C1331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Sikringsbestemmelsen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1CCEFB1-2B1D-4BDE-B0AC-37E27FBCCD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6" y="1242546"/>
            <a:ext cx="11101388" cy="4521759"/>
          </a:xfrm>
        </p:spPr>
        <p:txBody>
          <a:bodyPr/>
          <a:lstStyle/>
          <a:p>
            <a:pPr marL="0" indent="0" algn="l">
              <a:buNone/>
            </a:pPr>
            <a:r>
              <a:rPr lang="nb-NO" sz="2000" b="1" i="0">
                <a:effectLst/>
                <a:latin typeface="Helvetica Neue"/>
              </a:rPr>
              <a:t>Statens personalhåndbok kap. 11.2.3, departementets kommentarer til § 11 nr. 1 Alminnelige regler</a:t>
            </a:r>
          </a:p>
          <a:p>
            <a:pPr marL="0" indent="0" algn="l">
              <a:buNone/>
            </a:pPr>
            <a:endParaRPr lang="nb-NO" sz="2000" b="1" i="0">
              <a:effectLst/>
              <a:latin typeface="Helvetica Neue"/>
            </a:endParaRPr>
          </a:p>
          <a:p>
            <a:pPr marL="0" indent="0" algn="l">
              <a:buNone/>
            </a:pPr>
            <a:r>
              <a:rPr lang="nb-NO" sz="2000" b="0" i="0">
                <a:effectLst/>
                <a:latin typeface="Helvetica Neue"/>
              </a:rPr>
              <a:t>«Feriepenger som er opptjent hos arbeidsgiver i opptjeningsåret, utbetales i juni måned i ferieåret. I feriepengene skal det gjøres fradrag for lønn for vanlig arbeidstid i fem uker, men for seks uker for arbeidstaker over 60 år med rett til ekstraferie etter ferieloven § 5 nr. 2. Ved beregningen av fradraget skal det legges til grunn lønn pr. juni måned i ferieåret. Lønn, jf. HTA § 2 nr. 1, jf. nr. 2, utbetales når ferien avvikles.»</a:t>
            </a:r>
          </a:p>
          <a:p>
            <a:pPr marL="0" indent="0" algn="l">
              <a:buNone/>
            </a:pPr>
            <a:endParaRPr lang="nb-NO" sz="2000" b="0" i="0">
              <a:effectLst/>
              <a:latin typeface="Helvetica Neue"/>
            </a:endParaRPr>
          </a:p>
          <a:p>
            <a:pPr marL="0" indent="0" algn="l">
              <a:buNone/>
            </a:pPr>
            <a:r>
              <a:rPr lang="nb-NO" sz="2000" b="0" i="0">
                <a:effectLst/>
                <a:latin typeface="Helvetica Neue"/>
              </a:rPr>
              <a:t>Hvis vanlig lønn under 5,0 ukers ferie regnet etter de lønnstabellene som gjelder i juni utgjør mer enn de prosentberegnede feriepengene, skal man ha </a:t>
            </a:r>
            <a:r>
              <a:rPr lang="nb-NO" sz="2000" b="1" i="0">
                <a:effectLst/>
                <a:latin typeface="Helvetica Neue"/>
              </a:rPr>
              <a:t>utbetalt vanlig lønn i juni </a:t>
            </a:r>
            <a:r>
              <a:rPr lang="nb-NO" sz="2000" b="0" i="0">
                <a:effectLst/>
                <a:latin typeface="Helvetica Neue"/>
              </a:rPr>
              <a:t>og under avviklingen av feriefritiden. Dette forutsetter imidlertid full opptjening (arbeid i hele opptjeningsåret og samme stillingsprosent).</a:t>
            </a:r>
          </a:p>
          <a:p>
            <a:pPr marL="0" indent="0">
              <a:buNone/>
            </a:pPr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24178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FFFFD4-C4BA-4009-B352-9A310E05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Ansatte som har fått høyere lønn i samme stillingsprosent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AECD112-B76D-4520-8B9B-501975B2C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" y="1914298"/>
            <a:ext cx="11180462" cy="1514702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FC6C0854-15B0-4884-8AEA-6B3716717204}"/>
              </a:ext>
            </a:extLst>
          </p:cNvPr>
          <p:cNvSpPr txBox="1">
            <a:spLocks/>
          </p:cNvSpPr>
          <p:nvPr/>
        </p:nvSpPr>
        <p:spPr>
          <a:xfrm>
            <a:off x="536576" y="4342265"/>
            <a:ext cx="6669538" cy="3549651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sz="20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D5E1357-5F37-4098-A484-11E26E96D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315" y="4042165"/>
            <a:ext cx="6669539" cy="220367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FDF5CAEA-D3F2-47FC-B832-03E274748D22}"/>
              </a:ext>
            </a:extLst>
          </p:cNvPr>
          <p:cNvSpPr txBox="1"/>
          <p:nvPr/>
        </p:nvSpPr>
        <p:spPr>
          <a:xfrm>
            <a:off x="696684" y="3938688"/>
            <a:ext cx="358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/>
              <a:t>Simulert juni lønn</a:t>
            </a:r>
          </a:p>
        </p:txBody>
      </p:sp>
    </p:spTree>
    <p:extLst>
      <p:ext uri="{BB962C8B-B14F-4D97-AF65-F5344CB8AC3E}">
        <p14:creationId xmlns:p14="http://schemas.microsoft.com/office/powerpoint/2010/main" val="17778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FD09A2-EC5A-4B85-84F8-4B947530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</p:spPr>
        <p:txBody>
          <a:bodyPr anchor="t">
            <a:normAutofit/>
          </a:bodyPr>
          <a:lstStyle/>
          <a:p>
            <a:r>
              <a:rPr lang="nb-NO"/>
              <a:t>Ansatte som er tildelt kvote 31 Betalt ferie o/60år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E4C142-69E2-4651-A556-7C110DE78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1717676"/>
            <a:ext cx="11101388" cy="4232274"/>
          </a:xfrm>
        </p:spPr>
        <p:txBody>
          <a:bodyPr>
            <a:normAutofit/>
          </a:bodyPr>
          <a:lstStyle/>
          <a:p>
            <a:pPr lvl="0"/>
            <a:r>
              <a:rPr lang="nb-NO"/>
              <a:t>Opptjening av feriepenger er begrenset oppad til 6G for den 6.ferieuken</a:t>
            </a:r>
          </a:p>
          <a:p>
            <a:pPr lvl="0"/>
            <a:endParaRPr lang="nb-NO"/>
          </a:p>
          <a:p>
            <a:pPr lvl="1"/>
            <a:r>
              <a:rPr lang="nb-NO"/>
              <a:t>Skal ansatte trekkes for full kvote?</a:t>
            </a:r>
          </a:p>
          <a:p>
            <a:pPr lvl="0"/>
            <a:endParaRPr lang="nb-NO"/>
          </a:p>
          <a:p>
            <a:pPr lvl="1"/>
            <a:r>
              <a:rPr lang="nb-NO"/>
              <a:t>Skal ansatte over 60 år informere som muligheten til å motsette seg avvikling av dager den ansatte ikke har feriepengedekning for?</a:t>
            </a:r>
          </a:p>
          <a:p>
            <a:pPr marL="216000" lvl="1" indent="0">
              <a:buNone/>
            </a:pPr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endParaRPr lang="nb-NO" b="1" i="1"/>
          </a:p>
          <a:p>
            <a:pPr lvl="1"/>
            <a:endParaRPr lang="nb-NO" b="1" i="1"/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762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6D9972-E7B6-48FD-B339-7ECA02A0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</p:spPr>
        <p:txBody>
          <a:bodyPr anchor="t">
            <a:normAutofit/>
          </a:bodyPr>
          <a:lstStyle/>
          <a:p>
            <a:r>
              <a:rPr lang="nb-NO"/>
              <a:t>Ferieomregning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D4240B0-673D-49B3-89F8-357AE365FE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6574" y="1717675"/>
            <a:ext cx="6964363" cy="4232275"/>
          </a:xfrm>
        </p:spPr>
        <p:txBody>
          <a:bodyPr>
            <a:normAutofit/>
          </a:bodyPr>
          <a:lstStyle/>
          <a:p>
            <a:endParaRPr lang="nb-NO"/>
          </a:p>
          <a:p>
            <a:r>
              <a:rPr lang="nb-NO"/>
              <a:t>Sikre ansattes ferierettigheter</a:t>
            </a:r>
          </a:p>
          <a:p>
            <a:endParaRPr lang="nb-NO"/>
          </a:p>
          <a:p>
            <a:r>
              <a:rPr lang="nb-NO"/>
              <a:t>Bør foreta ferieomregning ved endring av arbeidsplan eller stillingsprosent</a:t>
            </a:r>
          </a:p>
          <a:p>
            <a:endParaRPr lang="nb-NO"/>
          </a:p>
          <a:p>
            <a:r>
              <a:rPr lang="nb-NO"/>
              <a:t>Varig eller midlertidig endring?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DC5025-32CF-4BBF-96C5-AAECE9E13269}"/>
              </a:ext>
            </a:extLst>
          </p:cNvPr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5" r="-1" b="-1"/>
          <a:stretch/>
        </p:blipFill>
        <p:spPr bwMode="auto">
          <a:xfrm>
            <a:off x="7859713" y="10"/>
            <a:ext cx="4332287" cy="685799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3421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4F837C-80FA-4894-825B-668F6759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Eksempel på ferieomregning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9B67B8C-3A35-4E03-B992-0163ACBB9C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1182886"/>
            <a:ext cx="11101387" cy="4232274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Ansatt endrer arbeidsplan fra 5 dager til 4 dager pr. uke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r>
              <a:rPr lang="nb-NO"/>
              <a:t>Ansatt har til gode 5 dager fra forrige år som må omregnes (5/5 * 4 = 4 dager)</a:t>
            </a:r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Kvoten for forrige år nullstilles via IT0416 og det opprettes kvote 32 for de 4 dagene i rest. Årets kvote endres til 20 dager.</a:t>
            </a:r>
          </a:p>
          <a:p>
            <a:endParaRPr lang="nb-NO"/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71C7B1B-18FF-4A11-BBAB-94FCA279C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23" y="1647131"/>
            <a:ext cx="5257800" cy="723900"/>
          </a:xfrm>
          <a:prstGeom prst="rect">
            <a:avLst/>
          </a:prstGeom>
        </p:spPr>
      </p:pic>
      <p:pic>
        <p:nvPicPr>
          <p:cNvPr id="5" name="Plassholder for innhold 16">
            <a:extLst>
              <a:ext uri="{FF2B5EF4-FFF2-40B4-BE49-F238E27FC236}">
                <a16:creationId xmlns:a16="http://schemas.microsoft.com/office/drawing/2014/main" id="{F5D8BD78-9A50-4FE6-ADF8-B98A52724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923" y="3435895"/>
            <a:ext cx="7896225" cy="9144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419A61-5406-408F-9699-7520242991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922" y="5542761"/>
            <a:ext cx="7896225" cy="10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D49C76-A3FD-4A68-9914-F43FF14537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Kontroller etter første lønnskjøring</a:t>
            </a:r>
          </a:p>
        </p:txBody>
      </p:sp>
    </p:spTree>
    <p:extLst>
      <p:ext uri="{BB962C8B-B14F-4D97-AF65-F5344CB8AC3E}">
        <p14:creationId xmlns:p14="http://schemas.microsoft.com/office/powerpoint/2010/main" val="345915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6F8050FA-9F11-4ABA-B7C3-F82FCADE15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04686" y="106771"/>
            <a:ext cx="7590971" cy="6607968"/>
          </a:xfrm>
        </p:spPr>
      </p:pic>
    </p:spTree>
    <p:extLst>
      <p:ext uri="{BB962C8B-B14F-4D97-AF65-F5344CB8AC3E}">
        <p14:creationId xmlns:p14="http://schemas.microsoft.com/office/powerpoint/2010/main" val="66579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BD2DA0-8D79-48DB-A0DB-0FA57E5C9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i="0">
                <a:effectLst/>
              </a:rPr>
              <a:t>Identifi­sere ansatte med avvikende ferieoppgjør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71D849-F048-40BA-9869-E1750E9C7F8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15900" indent="-215900"/>
            <a:r>
              <a:rPr lang="nb-NO" sz="2800"/>
              <a:t>Straks første lønnskjøring er ferdig</a:t>
            </a:r>
          </a:p>
          <a:p>
            <a:pPr marL="215900" indent="-215900"/>
            <a:endParaRPr lang="nb-NO" sz="2800"/>
          </a:p>
          <a:p>
            <a:pPr marL="431800" lvl="1" indent="-215900"/>
            <a:r>
              <a:rPr lang="nb-NO" sz="2400"/>
              <a:t>Kjør ut rapport med oversikt over feriepenger og ferietrekk for alle ansatte</a:t>
            </a:r>
          </a:p>
          <a:p>
            <a:pPr marL="647800" lvl="2" indent="-215900"/>
            <a:r>
              <a:rPr lang="nb-NO" sz="1800"/>
              <a:t>PC00_M99_CWTR, variant: CUS&amp;OPAL77</a:t>
            </a:r>
          </a:p>
          <a:p>
            <a:pPr marL="647800" lvl="2" indent="-215900"/>
            <a:endParaRPr lang="nb-NO" sz="1800">
              <a:cs typeface="Arial" panose="020B0604020202020204"/>
            </a:endParaRPr>
          </a:p>
          <a:p>
            <a:pPr marL="431800" lvl="1" indent="-215900"/>
            <a:r>
              <a:rPr lang="nb-NO" sz="2400"/>
              <a:t>Rapporten overføres til Excel og benyttes for de neste aktiviteter i sjekklisten</a:t>
            </a:r>
          </a:p>
          <a:p>
            <a:pPr marL="647800" lvl="2" indent="-215900"/>
            <a:r>
              <a:rPr lang="nb-NO" sz="2000">
                <a:cs typeface="Arial" panose="020B0604020202020204"/>
              </a:rPr>
              <a:t>Godt beskrevet i </a:t>
            </a:r>
            <a:r>
              <a:rPr lang="nb-NO" sz="2000" err="1">
                <a:cs typeface="Arial" panose="020B0604020202020204"/>
              </a:rPr>
              <a:t>brukerdok</a:t>
            </a:r>
            <a:r>
              <a:rPr lang="nb-NO" sz="2000">
                <a:cs typeface="Arial" panose="020B0604020202020204"/>
              </a:rPr>
              <a:t> </a:t>
            </a:r>
          </a:p>
          <a:p>
            <a:pPr marL="431900" lvl="2" indent="0">
              <a:buNone/>
            </a:pPr>
            <a:endParaRPr lang="nb-NO" sz="2000">
              <a:cs typeface="Arial" panose="020B0604020202020204"/>
            </a:endParaRPr>
          </a:p>
          <a:p>
            <a:pPr marL="215900" lvl="1" indent="0">
              <a:buNone/>
            </a:pPr>
            <a:endParaRPr lang="nb-NO" sz="2400">
              <a:cs typeface="Arial" panose="020B0604020202020204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619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0DCC8F-469A-4EBA-9992-B533BCC4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000" i="0">
                <a:solidFill>
                  <a:srgbClr val="222222"/>
                </a:solidFill>
                <a:effectLst/>
              </a:rPr>
              <a:t>Kontroller alle ansatte som har «negativt ferieoppgjør»</a:t>
            </a:r>
            <a:endParaRPr lang="nb-NO" sz="30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0D79F6-FC72-4D88-A731-F620AAD5A58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5100" y="1338534"/>
            <a:ext cx="6964363" cy="5078141"/>
          </a:xfrm>
        </p:spPr>
        <p:txBody>
          <a:bodyPr/>
          <a:lstStyle/>
          <a:p>
            <a:pPr marL="430347" lvl="2" indent="0">
              <a:buNone/>
            </a:pPr>
            <a:endParaRPr lang="nb-NO" sz="1900"/>
          </a:p>
          <a:p>
            <a:pPr marL="773247" lvl="2" indent="-342900"/>
            <a:r>
              <a:rPr lang="nb-NO" sz="2000"/>
              <a:t>Negativt ferieoppgjør betyr at feriepengene ikke dekker feriedagene med lønn</a:t>
            </a:r>
          </a:p>
          <a:p>
            <a:pPr marL="989247" lvl="3" indent="-342900"/>
            <a:r>
              <a:rPr lang="nb-NO" sz="1800"/>
              <a:t>Årsak må avdekkes og grunndata korrigeres</a:t>
            </a:r>
          </a:p>
          <a:p>
            <a:pPr marL="430347" lvl="2" indent="0">
              <a:buNone/>
            </a:pPr>
            <a:r>
              <a:rPr lang="nb-NO" sz="2000"/>
              <a:t>	</a:t>
            </a:r>
          </a:p>
          <a:p>
            <a:pPr marL="773247" lvl="2" indent="-342900"/>
            <a:r>
              <a:rPr lang="nb-NO" sz="2000"/>
              <a:t>Finn ansatte med negativt beløp i Excel filen som du har lagret</a:t>
            </a:r>
          </a:p>
          <a:p>
            <a:pPr marL="430347" lvl="2" indent="0">
              <a:buNone/>
            </a:pPr>
            <a:endParaRPr lang="nb-NO" sz="2000"/>
          </a:p>
          <a:p>
            <a:pPr marL="430347" lvl="2" indent="0">
              <a:buNone/>
            </a:pPr>
            <a:endParaRPr lang="nb-NO" sz="2000"/>
          </a:p>
          <a:p>
            <a:pPr marL="430347" lvl="2" indent="0">
              <a:buNone/>
            </a:pPr>
            <a:endParaRPr lang="nb-NO" sz="2000"/>
          </a:p>
          <a:p>
            <a:pPr marL="430347" lvl="2" indent="0">
              <a:buNone/>
            </a:pPr>
            <a:endParaRPr lang="nb-NO" sz="2000"/>
          </a:p>
          <a:p>
            <a:pPr marL="430347" lvl="2" indent="0">
              <a:buNone/>
            </a:pPr>
            <a:endParaRPr lang="nb-NO" sz="2000"/>
          </a:p>
          <a:p>
            <a:pPr marL="430347" lvl="2" indent="0">
              <a:buNone/>
            </a:pPr>
            <a:endParaRPr lang="nb-NO" sz="2000"/>
          </a:p>
          <a:p>
            <a:pPr marL="430347" lvl="2" indent="0">
              <a:buNone/>
            </a:pPr>
            <a:endParaRPr lang="nb-NO" sz="2000"/>
          </a:p>
          <a:p>
            <a:pPr marL="430347" lvl="2" indent="0">
              <a:buNone/>
            </a:pPr>
            <a:endParaRPr lang="nb-NO" sz="2000"/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B374DF-8715-43D0-B779-F90A5B0D35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8"/>
          <a:stretch/>
        </p:blipFill>
        <p:spPr bwMode="auto">
          <a:xfrm>
            <a:off x="2383673" y="3869640"/>
            <a:ext cx="1581050" cy="214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581B4AB-8853-4C42-A368-78301CD87291}"/>
              </a:ext>
            </a:extLst>
          </p:cNvPr>
          <p:cNvSpPr txBox="1"/>
          <p:nvPr/>
        </p:nvSpPr>
        <p:spPr>
          <a:xfrm>
            <a:off x="4286985" y="4296459"/>
            <a:ext cx="252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i="1">
                <a:solidFill>
                  <a:srgbClr val="00B0F0"/>
                </a:solidFill>
              </a:rPr>
              <a:t>Utklipp fra sortert Excel dokument</a:t>
            </a:r>
          </a:p>
        </p:txBody>
      </p:sp>
      <p:pic>
        <p:nvPicPr>
          <p:cNvPr id="11" name="Plassholder for bilde 10" descr="Et bilde som inneholder gitar, bygning&#10;&#10;Automatisk generert beskrivelse">
            <a:extLst>
              <a:ext uri="{FF2B5EF4-FFF2-40B4-BE49-F238E27FC236}">
                <a16:creationId xmlns:a16="http://schemas.microsoft.com/office/drawing/2014/main" id="{1CF24A15-F007-416F-BB98-2364E053157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4" r="19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515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56F647-1D4A-4CBD-AF35-C5AFB6F3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Kontrollere ansatte med «null» i feriepengeoppgjør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B72C41-6DC3-4684-9575-EE23CE0E86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214630" lvl="1" indent="0">
              <a:buNone/>
            </a:pPr>
            <a:r>
              <a:rPr lang="nb-NO" sz="2400"/>
              <a:t>Bruk Excel filen for finne dem som har «null» i feriepengeoppgjør.</a:t>
            </a:r>
          </a:p>
          <a:p>
            <a:pPr marL="214630" lvl="1" indent="0">
              <a:buNone/>
            </a:pPr>
            <a:endParaRPr lang="nb-NO" sz="2400">
              <a:cs typeface="Arial" panose="020B0604020202020204"/>
            </a:endParaRPr>
          </a:p>
          <a:p>
            <a:pPr marL="214630" lvl="1" indent="0">
              <a:buNone/>
            </a:pPr>
            <a:endParaRPr lang="nb-NO" sz="2400">
              <a:cs typeface="Arial" panose="020B0604020202020204"/>
            </a:endParaRPr>
          </a:p>
          <a:p>
            <a:pPr marL="214630" lvl="1" indent="0">
              <a:buNone/>
            </a:pPr>
            <a:endParaRPr lang="nb-NO" sz="2400">
              <a:cs typeface="Arial" panose="020B0604020202020204"/>
            </a:endParaRPr>
          </a:p>
          <a:p>
            <a:pPr marL="214630" lvl="1" indent="0">
              <a:buNone/>
            </a:pPr>
            <a:endParaRPr lang="nb-NO" sz="2400">
              <a:cs typeface="Arial" panose="020B0604020202020204"/>
            </a:endParaRPr>
          </a:p>
          <a:p>
            <a:pPr marL="214630" lvl="1" indent="0">
              <a:buNone/>
            </a:pPr>
            <a:endParaRPr lang="nb-NO" sz="2400"/>
          </a:p>
          <a:p>
            <a:pPr marL="214630" lvl="1" indent="0">
              <a:buNone/>
            </a:pPr>
            <a:endParaRPr lang="nb-NO" sz="2400"/>
          </a:p>
          <a:p>
            <a:pPr marL="214630" lvl="1" indent="0">
              <a:buNone/>
            </a:pPr>
            <a:r>
              <a:rPr lang="nb-NO" sz="2400"/>
              <a:t>For at sikringsbestemmelsen skal slå til</a:t>
            </a:r>
            <a:endParaRPr lang="nb-NO" sz="2400">
              <a:cs typeface="Arial" panose="020B0604020202020204"/>
            </a:endParaRPr>
          </a:p>
          <a:p>
            <a:pPr marL="774065" lvl="2" indent="-342900"/>
            <a:r>
              <a:rPr lang="nb-NO" sz="1800"/>
              <a:t>full kvote betalt ferie </a:t>
            </a:r>
            <a:r>
              <a:rPr lang="nb-NO" sz="1800" err="1"/>
              <a:t>iht</a:t>
            </a:r>
            <a:r>
              <a:rPr lang="nb-NO" sz="1800"/>
              <a:t> den ansattes arbeidsplanregel</a:t>
            </a:r>
            <a:endParaRPr lang="nb-NO" sz="1800">
              <a:cs typeface="Arial" panose="020B0604020202020204"/>
            </a:endParaRPr>
          </a:p>
          <a:p>
            <a:pPr marL="774065" lvl="2" indent="-342900"/>
            <a:r>
              <a:rPr lang="nb-NO" sz="1800"/>
              <a:t>kan ikke ha ulønnet fravær i opptjeningsåret (gjelder ikke ferie)</a:t>
            </a:r>
            <a:endParaRPr lang="nb-NO" sz="1800">
              <a:cs typeface="Arial" panose="020B0604020202020204"/>
            </a:endParaRPr>
          </a:p>
          <a:p>
            <a:pPr marL="215900" indent="-215900"/>
            <a:endParaRPr lang="nb-NO">
              <a:cs typeface="Arial" panose="020B0604020202020204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976AFC9-A977-43A1-98E7-10B1AD5C0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413" y="2349034"/>
            <a:ext cx="5973009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5328B-F372-40C7-B52E-3FA22D9A5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Kontrollere ansatte med svært høye beløp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9BC288-2488-42E0-A28C-21F0B7DA447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/>
              <a:t>Bruk Excel filen og sorter etter beløp</a:t>
            </a:r>
          </a:p>
          <a:p>
            <a:endParaRPr lang="nb-NO"/>
          </a:p>
          <a:p>
            <a:r>
              <a:rPr lang="nb-NO"/>
              <a:t>Mulige årsaker til svært høye beløp</a:t>
            </a:r>
          </a:p>
          <a:p>
            <a:pPr lvl="1"/>
            <a:r>
              <a:rPr lang="nb-NO"/>
              <a:t>Ingen eller for liten feriekvote</a:t>
            </a:r>
          </a:p>
          <a:p>
            <a:pPr lvl="1"/>
            <a:r>
              <a:rPr lang="nb-NO"/>
              <a:t>Feil i opptjeningsinfo </a:t>
            </a:r>
          </a:p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93B2EFA-1EE1-4448-BB39-674389FED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75" y="4128920"/>
            <a:ext cx="6076950" cy="159067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0E734F08-1EC3-4F60-A3B0-9BC7B03A52E0}"/>
              </a:ext>
            </a:extLst>
          </p:cNvPr>
          <p:cNvSpPr txBox="1"/>
          <p:nvPr/>
        </p:nvSpPr>
        <p:spPr>
          <a:xfrm>
            <a:off x="6753035" y="4278581"/>
            <a:ext cx="4432301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000" i="1">
                <a:solidFill>
                  <a:schemeClr val="bg1"/>
                </a:solidFill>
              </a:rPr>
              <a:t>Eksempel på simulert lønnsslipp – «høye beløp»</a:t>
            </a:r>
          </a:p>
          <a:p>
            <a:endParaRPr lang="nb-NO" sz="2000" i="1">
              <a:solidFill>
                <a:schemeClr val="bg1"/>
              </a:solidFill>
            </a:endParaRPr>
          </a:p>
          <a:p>
            <a:r>
              <a:rPr lang="nb-NO" sz="2000" i="1">
                <a:solidFill>
                  <a:schemeClr val="bg1"/>
                </a:solidFill>
              </a:rPr>
              <a:t>Feil antall dager på feriekvoten</a:t>
            </a:r>
          </a:p>
          <a:p>
            <a:endParaRPr lang="nb-NO" sz="2000" i="1">
              <a:solidFill>
                <a:schemeClr val="bg1"/>
              </a:solidFill>
              <a:cs typeface="Arial"/>
            </a:endParaRPr>
          </a:p>
          <a:p>
            <a:endParaRPr lang="nb-NO" sz="2000" i="1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EF972C3-172B-482E-BD99-7915CB78B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6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FB2D36-1969-234C-81AB-C075AB7B8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</p:spPr>
        <p:txBody>
          <a:bodyPr anchor="ctr">
            <a:normAutofit/>
          </a:bodyPr>
          <a:lstStyle/>
          <a:p>
            <a:r>
              <a:rPr lang="nb-NO"/>
              <a:t>Kontroller før første lønnskjøring i juni</a:t>
            </a:r>
          </a:p>
        </p:txBody>
      </p:sp>
    </p:spTree>
    <p:extLst>
      <p:ext uri="{BB962C8B-B14F-4D97-AF65-F5344CB8AC3E}">
        <p14:creationId xmlns:p14="http://schemas.microsoft.com/office/powerpoint/2010/main" val="168740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254233-7A89-4E69-A926-E049FEAC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Kontroller årets feriekvoter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957416-E176-44AA-B11B-E86B97E975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6575" y="6169011"/>
            <a:ext cx="9140826" cy="521508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b-NO" sz="2000" b="1"/>
              <a:t>Kvote 30 Betalt ferie og 31 Betalt ferie o/60år må kontrolleres</a:t>
            </a:r>
          </a:p>
          <a:p>
            <a:pPr marL="215900" indent="-215900"/>
            <a:endParaRPr lang="nb-NO" sz="2000">
              <a:cs typeface="Arial" panose="020B0604020202020204"/>
            </a:endParaRP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D93852EE-26A9-47BC-9C24-698C8BD8549B}"/>
              </a:ext>
            </a:extLst>
          </p:cNvPr>
          <p:cNvGrpSpPr/>
          <p:nvPr/>
        </p:nvGrpSpPr>
        <p:grpSpPr>
          <a:xfrm>
            <a:off x="393700" y="744538"/>
            <a:ext cx="9414442" cy="5180722"/>
            <a:chOff x="5178083" y="1683599"/>
            <a:chExt cx="6089650" cy="3601647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49AC24AD-83E1-4A57-B1BA-2061B228C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8083" y="2004433"/>
              <a:ext cx="6089650" cy="3280813"/>
            </a:xfrm>
            <a:prstGeom prst="rect">
              <a:avLst/>
            </a:prstGeom>
          </p:spPr>
        </p:pic>
        <p:sp>
          <p:nvSpPr>
            <p:cNvPr id="14" name="Plassholder for innhold 2">
              <a:extLst>
                <a:ext uri="{FF2B5EF4-FFF2-40B4-BE49-F238E27FC236}">
                  <a16:creationId xmlns:a16="http://schemas.microsoft.com/office/drawing/2014/main" id="{497544EC-31FB-4D6C-8FF2-E986336AD0A0}"/>
                </a:ext>
              </a:extLst>
            </p:cNvPr>
            <p:cNvSpPr txBox="1">
              <a:spLocks/>
            </p:cNvSpPr>
            <p:nvPr/>
          </p:nvSpPr>
          <p:spPr>
            <a:xfrm>
              <a:off x="5270500" y="1683599"/>
              <a:ext cx="4800600" cy="521508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16000" indent="-216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32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48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4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SzPct val="135000"/>
                <a:buFont typeface="System Font Regular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80000" indent="-216000" algn="l" defTabSz="914400" rtl="0" eaLnBrk="1" latinLnBrk="0" hangingPunct="1">
                <a:lnSpc>
                  <a:spcPct val="100000"/>
                </a:lnSpc>
                <a:spcBef>
                  <a:spcPts val="4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8862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FF7ED8-7667-4C88-BE38-031603627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Eksempel – feriekvote må korrigeres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D45E3ACD-625D-4ECE-83C4-1B60F1283CDD}"/>
              </a:ext>
            </a:extLst>
          </p:cNvPr>
          <p:cNvGrpSpPr/>
          <p:nvPr/>
        </p:nvGrpSpPr>
        <p:grpSpPr>
          <a:xfrm>
            <a:off x="549672" y="4115875"/>
            <a:ext cx="6866730" cy="1875741"/>
            <a:chOff x="635000" y="4532194"/>
            <a:chExt cx="6866730" cy="1875741"/>
          </a:xfrm>
        </p:grpSpPr>
        <p:pic>
          <p:nvPicPr>
            <p:cNvPr id="8" name="Bilde 7">
              <a:extLst>
                <a:ext uri="{FF2B5EF4-FFF2-40B4-BE49-F238E27FC236}">
                  <a16:creationId xmlns:a16="http://schemas.microsoft.com/office/drawing/2014/main" id="{B5D31D4E-AD5B-4FBB-AD8D-8F2769644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2405" y="4855360"/>
              <a:ext cx="6029325" cy="1552575"/>
            </a:xfrm>
            <a:prstGeom prst="rect">
              <a:avLst/>
            </a:prstGeom>
          </p:spPr>
        </p:pic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C6CAECA4-00BE-4667-BB7F-61254C357907}"/>
                </a:ext>
              </a:extLst>
            </p:cNvPr>
            <p:cNvSpPr txBox="1"/>
            <p:nvPr/>
          </p:nvSpPr>
          <p:spPr>
            <a:xfrm>
              <a:off x="635000" y="4532194"/>
              <a:ext cx="3548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rgbClr val="0085C0"/>
                  </a:solidFill>
                </a:rPr>
                <a:t>Etter korreksjon av feriekvote</a:t>
              </a:r>
            </a:p>
            <a:p>
              <a:endParaRPr lang="nb-NO"/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AEFEF4FC-4706-4F35-A784-7BDA4E92AED2}"/>
              </a:ext>
            </a:extLst>
          </p:cNvPr>
          <p:cNvGrpSpPr/>
          <p:nvPr/>
        </p:nvGrpSpPr>
        <p:grpSpPr>
          <a:xfrm>
            <a:off x="434975" y="1672186"/>
            <a:ext cx="6927055" cy="2007657"/>
            <a:chOff x="536575" y="2235730"/>
            <a:chExt cx="6927055" cy="2007657"/>
          </a:xfrm>
        </p:grpSpPr>
        <p:pic>
          <p:nvPicPr>
            <p:cNvPr id="6" name="Bilde 5">
              <a:extLst>
                <a:ext uri="{FF2B5EF4-FFF2-40B4-BE49-F238E27FC236}">
                  <a16:creationId xmlns:a16="http://schemas.microsoft.com/office/drawing/2014/main" id="{0B56A653-F8B5-4C36-9850-59E9E0097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2405" y="2671762"/>
              <a:ext cx="5991225" cy="1571625"/>
            </a:xfrm>
            <a:prstGeom prst="rect">
              <a:avLst/>
            </a:prstGeom>
          </p:spPr>
        </p:pic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526ABA77-4071-4D12-834A-8AAF86CDA0FC}"/>
                </a:ext>
              </a:extLst>
            </p:cNvPr>
            <p:cNvSpPr txBox="1"/>
            <p:nvPr/>
          </p:nvSpPr>
          <p:spPr>
            <a:xfrm>
              <a:off x="536575" y="2235730"/>
              <a:ext cx="3548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>
                  <a:solidFill>
                    <a:srgbClr val="0085C0"/>
                  </a:solidFill>
                </a:rPr>
                <a:t>Før korreksjon av feriekvote</a:t>
              </a:r>
            </a:p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24060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4B229FD-D079-4D74-B446-3D54896AB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033" y="5286985"/>
            <a:ext cx="8318494" cy="926223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b-NO"/>
              <a:t>Feriekvotene korrigeres ut fra ny arbeidsplanregel og feriepengedekning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B710363-9178-4463-B635-D7B1F302B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Ansatte som nylig har hatt endring i stillingsprosent</a:t>
            </a:r>
            <a:br>
              <a:rPr lang="nb-NO"/>
            </a:br>
            <a:r>
              <a:rPr lang="nb-NO"/>
              <a:t> </a:t>
            </a:r>
          </a:p>
        </p:txBody>
      </p:sp>
      <p:pic>
        <p:nvPicPr>
          <p:cNvPr id="3" name="Bilde 4" descr="Et bilde som inneholder tekst, bord&#10;&#10;Automatisk generert beskrivelse">
            <a:extLst>
              <a:ext uri="{FF2B5EF4-FFF2-40B4-BE49-F238E27FC236}">
                <a16:creationId xmlns:a16="http://schemas.microsoft.com/office/drawing/2014/main" id="{405642BD-1FE5-49D5-8069-D71F93482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4" y="1380702"/>
            <a:ext cx="9358081" cy="350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2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C22E21-4C17-433D-9F4F-59DA7995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+mj-lt"/>
                <a:cs typeface="+mj-lt"/>
              </a:rPr>
              <a:t>Ansatte som er i permisjon i juni</a:t>
            </a:r>
            <a:endParaRPr lang="nb-NO"/>
          </a:p>
        </p:txBody>
      </p:sp>
      <p:sp>
        <p:nvSpPr>
          <p:cNvPr id="12" name="Pil venstre 12">
            <a:extLst>
              <a:ext uri="{FF2B5EF4-FFF2-40B4-BE49-F238E27FC236}">
                <a16:creationId xmlns:a16="http://schemas.microsoft.com/office/drawing/2014/main" id="{03E802BD-A26E-4B8F-9844-6069F5627F6D}"/>
              </a:ext>
            </a:extLst>
          </p:cNvPr>
          <p:cNvSpPr/>
          <p:nvPr/>
        </p:nvSpPr>
        <p:spPr>
          <a:xfrm>
            <a:off x="9795951" y="3429000"/>
            <a:ext cx="1904764" cy="33405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Hel permisjon</a:t>
            </a:r>
          </a:p>
        </p:txBody>
      </p:sp>
      <p:sp>
        <p:nvSpPr>
          <p:cNvPr id="17" name="Pil venstre 22">
            <a:extLst>
              <a:ext uri="{FF2B5EF4-FFF2-40B4-BE49-F238E27FC236}">
                <a16:creationId xmlns:a16="http://schemas.microsoft.com/office/drawing/2014/main" id="{189FD058-4D83-4A1D-842F-BD263AC2A832}"/>
              </a:ext>
            </a:extLst>
          </p:cNvPr>
          <p:cNvSpPr/>
          <p:nvPr/>
        </p:nvSpPr>
        <p:spPr>
          <a:xfrm>
            <a:off x="9795951" y="2081145"/>
            <a:ext cx="1842012" cy="334056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1400">
                <a:solidFill>
                  <a:schemeClr val="bg1"/>
                </a:solidFill>
              </a:rPr>
              <a:t>Delvis permisjon</a:t>
            </a:r>
          </a:p>
        </p:txBody>
      </p:sp>
      <p:pic>
        <p:nvPicPr>
          <p:cNvPr id="5" name="Bilde 5" descr="Et bilde som inneholder bord&#10;&#10;Automatisk generert beskrivelse">
            <a:extLst>
              <a:ext uri="{FF2B5EF4-FFF2-40B4-BE49-F238E27FC236}">
                <a16:creationId xmlns:a16="http://schemas.microsoft.com/office/drawing/2014/main" id="{21E4CE9A-346A-44A1-B714-D110E10EC5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54037" y="1317173"/>
            <a:ext cx="9179162" cy="4735886"/>
          </a:xfrm>
        </p:spPr>
      </p:pic>
    </p:spTree>
    <p:extLst>
      <p:ext uri="{BB962C8B-B14F-4D97-AF65-F5344CB8AC3E}">
        <p14:creationId xmlns:p14="http://schemas.microsoft.com/office/powerpoint/2010/main" val="40619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FBE9F4-F9E2-424D-B669-67F785C7D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Ansatte som er i hel permisjon uten lønn i juni</a:t>
            </a:r>
            <a:br>
              <a:rPr lang="nb-NO"/>
            </a:br>
            <a:endParaRPr lang="nb-NO">
              <a:cs typeface="Arial"/>
            </a:endParaRP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05F4FABD-86F3-4992-A9B1-AC2EB380A5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716872" y="1679575"/>
            <a:ext cx="3755794" cy="423227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8BE919E-8A0D-4BB0-9CFD-45D2544E6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656" y="1679575"/>
            <a:ext cx="3768938" cy="423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8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600B18-B84F-4361-94CC-9C422619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Ansatte som er i delvis permisjon uten lønn i juni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088B06-8C62-4BEE-9556-669616AD98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15900" indent="-215900"/>
            <a:r>
              <a:rPr lang="nb-NO"/>
              <a:t>Feriekvoten blir tildelt </a:t>
            </a:r>
            <a:r>
              <a:rPr lang="nb-NO" err="1"/>
              <a:t>ihht</a:t>
            </a:r>
            <a:r>
              <a:rPr lang="nb-NO"/>
              <a:t> ansattes ordinære arbeidsplan i infotype 0007 ved tildelingstidspunktet</a:t>
            </a:r>
            <a:endParaRPr lang="nb-NO" sz="2800"/>
          </a:p>
          <a:p>
            <a:pPr marL="431800" lvl="1" indent="-215900"/>
            <a:r>
              <a:rPr lang="nb-NO" sz="1800"/>
              <a:t>Arbeidsplan blir ikke endret </a:t>
            </a:r>
            <a:r>
              <a:rPr lang="nb-NO" sz="1800" err="1"/>
              <a:t>ifm</a:t>
            </a:r>
            <a:r>
              <a:rPr lang="nb-NO" sz="1800"/>
              <a:t> delvis permisjon</a:t>
            </a:r>
            <a:endParaRPr lang="nb-NO" sz="1800">
              <a:cs typeface="Arial"/>
            </a:endParaRPr>
          </a:p>
          <a:p>
            <a:pPr marL="0" indent="0">
              <a:buNone/>
            </a:pPr>
            <a:endParaRPr lang="nb-NO"/>
          </a:p>
          <a:p>
            <a:pPr marL="215900" indent="-215900"/>
            <a:r>
              <a:rPr lang="nb-NO"/>
              <a:t>Dagsats for ferietrekket blir redusert </a:t>
            </a:r>
            <a:r>
              <a:rPr lang="nb-NO" err="1"/>
              <a:t>ihht</a:t>
            </a:r>
            <a:r>
              <a:rPr lang="nb-NO"/>
              <a:t> permisjonsandelen til juni lønn</a:t>
            </a:r>
            <a:endParaRPr lang="nb-NO">
              <a:cs typeface="Arial"/>
            </a:endParaRPr>
          </a:p>
          <a:p>
            <a:pPr marL="431800" lvl="1" indent="-215900"/>
            <a:r>
              <a:rPr lang="nb-NO" sz="1800"/>
              <a:t>For eksempel 50% permisjon gir 50% dagsats ved ferietrekk</a:t>
            </a:r>
            <a:endParaRPr lang="nb-NO" sz="1800">
              <a:cs typeface="Arial"/>
            </a:endParaRPr>
          </a:p>
          <a:p>
            <a:pPr marL="215900" indent="-215900"/>
            <a:endParaRPr lang="nb-NO">
              <a:cs typeface="Arial" panose="020B0604020202020204"/>
            </a:endParaRPr>
          </a:p>
          <a:p>
            <a:pPr marL="215900" indent="-215900"/>
            <a:r>
              <a:rPr lang="nb-NO"/>
              <a:t>Ansatte kan ha feriepengedekning til full/større kvote betalt ferie </a:t>
            </a:r>
            <a:endParaRPr lang="nb-NO">
              <a:cs typeface="Arial"/>
            </a:endParaRPr>
          </a:p>
          <a:p>
            <a:pPr marL="431800" lvl="1" indent="-215900"/>
            <a:r>
              <a:rPr lang="nb-NO" sz="1800"/>
              <a:t>Kontrolleres ved å simulere juni lønnsslip</a:t>
            </a:r>
            <a:endParaRPr lang="nb-NO" sz="1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04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FØ ppt mal">
  <a:themeElements>
    <a:clrScheme name="DFØ_NY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DFØ_14276_PPT mal_DEF.pptx" id="{98EDDB67-DFBD-0049-97AF-8DE9EAB4E9C6}" vid="{A72296E5-0197-9C4A-B5AD-9DB5458FA492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9B7DBFE1BEB40961DDB96FACD7449" ma:contentTypeVersion="9" ma:contentTypeDescription="Opprett et nytt dokument." ma:contentTypeScope="" ma:versionID="becc0a780b8a996c867bb01b4d37e764">
  <xsd:schema xmlns:xsd="http://www.w3.org/2001/XMLSchema" xmlns:xs="http://www.w3.org/2001/XMLSchema" xmlns:p="http://schemas.microsoft.com/office/2006/metadata/properties" xmlns:ns2="a060002c-2fad-43f0-9838-481a42efacbe" xmlns:ns3="530953b0-1b12-4833-8c8b-939ad696c0ed" targetNamespace="http://schemas.microsoft.com/office/2006/metadata/properties" ma:root="true" ma:fieldsID="21a21618a12d51ead2f1a939b42920be" ns2:_="" ns3:_="">
    <xsd:import namespace="a060002c-2fad-43f0-9838-481a42efacbe"/>
    <xsd:import namespace="530953b0-1b12-4833-8c8b-939ad696c0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0002c-2fad-43f0-9838-481a42efac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0953b0-1b12-4833-8c8b-939ad696c0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0953b0-1b12-4833-8c8b-939ad696c0ed">
      <UserInfo>
        <DisplayName>Maren Aanensen</DisplayName>
        <AccountId>392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EB5314-006F-4530-9408-3815A0F70551}">
  <ds:schemaRefs>
    <ds:schemaRef ds:uri="530953b0-1b12-4833-8c8b-939ad696c0ed"/>
    <ds:schemaRef ds:uri="a060002c-2fad-43f0-9838-481a42efac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F7E4D85-63C7-42FA-9FC9-5FBEEEEBDF5A}">
  <ds:schemaRefs>
    <ds:schemaRef ds:uri="530953b0-1b12-4833-8c8b-939ad696c0ed"/>
    <ds:schemaRef ds:uri="a060002c-2fad-43f0-9838-481a42efac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AF9EB6-CD7A-4703-A4B6-BF7B4BE412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Widescreen</PresentationFormat>
  <Paragraphs>201</Paragraphs>
  <Slides>24</Slides>
  <Notes>24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30" baseType="lpstr">
      <vt:lpstr>Arial</vt:lpstr>
      <vt:lpstr>Arial Regular</vt:lpstr>
      <vt:lpstr>Calibri</vt:lpstr>
      <vt:lpstr>Helvetica Neue</vt:lpstr>
      <vt:lpstr>System Font Regular</vt:lpstr>
      <vt:lpstr>DFØ ppt mal</vt:lpstr>
      <vt:lpstr>Forberedelse til ferieoppgjør i juni</vt:lpstr>
      <vt:lpstr>PowerPoint-presentasjon</vt:lpstr>
      <vt:lpstr>Kontroller før første lønnskjøring i juni</vt:lpstr>
      <vt:lpstr>Kontroller årets feriekvoter</vt:lpstr>
      <vt:lpstr>Eksempel – feriekvote må korrigeres</vt:lpstr>
      <vt:lpstr>Ansatte som nylig har hatt endring i stillingsprosent  </vt:lpstr>
      <vt:lpstr>Ansatte som er i permisjon i juni</vt:lpstr>
      <vt:lpstr>Ansatte som er i hel permisjon uten lønn i juni </vt:lpstr>
      <vt:lpstr>Ansatte som er i delvis permisjon uten lønn i juni</vt:lpstr>
      <vt:lpstr>Ansatte som er i delvis permisjon i juni </vt:lpstr>
      <vt:lpstr>Ansatte som hadde foreldrepermisjon  med uttak av 80 % dekningsgrad i opptjeningsåret</vt:lpstr>
      <vt:lpstr>Ansatte som fratrer i juni</vt:lpstr>
      <vt:lpstr>Fungering i juni  </vt:lpstr>
      <vt:lpstr>Sikringsbestemmelsen</vt:lpstr>
      <vt:lpstr>Ansatte som har fått høyere lønn i samme stillingsprosent</vt:lpstr>
      <vt:lpstr>Ansatte som er tildelt kvote 31 Betalt ferie o/60år</vt:lpstr>
      <vt:lpstr>Ferieomregning</vt:lpstr>
      <vt:lpstr>Eksempel på ferieomregning</vt:lpstr>
      <vt:lpstr>Kontroller etter første lønnskjøring</vt:lpstr>
      <vt:lpstr>Identifi­sere ansatte med avvikende ferieoppgjør</vt:lpstr>
      <vt:lpstr>Kontroller alle ansatte som har «negativt ferieoppgjør»</vt:lpstr>
      <vt:lpstr>Kontrollere ansatte med «null» i feriepengeoppgjør</vt:lpstr>
      <vt:lpstr>Kontrollere ansatte med svært høye beløp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Kvalitetssikring av ferieoppgjør i juni</dc:title>
  <dc:creator>Bente Hebnes</dc:creator>
  <cp:lastModifiedBy>Christian Danielsen</cp:lastModifiedBy>
  <cp:revision>2</cp:revision>
  <cp:lastPrinted>2022-03-18T07:30:36Z</cp:lastPrinted>
  <dcterms:created xsi:type="dcterms:W3CDTF">2020-04-08T10:40:15Z</dcterms:created>
  <dcterms:modified xsi:type="dcterms:W3CDTF">2022-05-23T08:15:10Z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0x010100CB19B7DBFE1BEB40961DDB96FACD7449</vt:lpwstr>
  </property>
</Properties>
</file>