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8"/>
  </p:notesMasterIdLst>
  <p:handoutMasterIdLst>
    <p:handoutMasterId r:id="rId39"/>
  </p:handoutMasterIdLst>
  <p:sldIdLst>
    <p:sldId id="3603" r:id="rId2"/>
    <p:sldId id="3591" r:id="rId3"/>
    <p:sldId id="3587" r:id="rId4"/>
    <p:sldId id="3529" r:id="rId5"/>
    <p:sldId id="3531" r:id="rId6"/>
    <p:sldId id="3608" r:id="rId7"/>
    <p:sldId id="3611" r:id="rId8"/>
    <p:sldId id="3526" r:id="rId9"/>
    <p:sldId id="3530" r:id="rId10"/>
    <p:sldId id="3583" r:id="rId11"/>
    <p:sldId id="3588" r:id="rId12"/>
    <p:sldId id="3609" r:id="rId13"/>
    <p:sldId id="3576" r:id="rId14"/>
    <p:sldId id="3610" r:id="rId15"/>
    <p:sldId id="3599" r:id="rId16"/>
    <p:sldId id="3589" r:id="rId17"/>
    <p:sldId id="3569" r:id="rId18"/>
    <p:sldId id="3600" r:id="rId19"/>
    <p:sldId id="3586" r:id="rId20"/>
    <p:sldId id="3578" r:id="rId21"/>
    <p:sldId id="3582" r:id="rId22"/>
    <p:sldId id="3601" r:id="rId23"/>
    <p:sldId id="3542" r:id="rId24"/>
    <p:sldId id="3543" r:id="rId25"/>
    <p:sldId id="3602" r:id="rId26"/>
    <p:sldId id="3553" r:id="rId27"/>
    <p:sldId id="3545" r:id="rId28"/>
    <p:sldId id="3565" r:id="rId29"/>
    <p:sldId id="3590" r:id="rId30"/>
    <p:sldId id="3595" r:id="rId31"/>
    <p:sldId id="3495" r:id="rId32"/>
    <p:sldId id="3605" r:id="rId33"/>
    <p:sldId id="3579" r:id="rId34"/>
    <p:sldId id="3606" r:id="rId35"/>
    <p:sldId id="3574" r:id="rId36"/>
    <p:sldId id="3467"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11F9EEE-7DC0-4F25-AD7B-14CED62419BD}">
          <p14:sldIdLst>
            <p14:sldId id="3603"/>
          </p14:sldIdLst>
        </p14:section>
        <p14:section name="Intro" id="{DA342875-A5E7-409C-BB15-38CBD6B210CD}">
          <p14:sldIdLst>
            <p14:sldId id="3591"/>
            <p14:sldId id="3587"/>
          </p14:sldIdLst>
        </p14:section>
        <p14:section name="Hva er det?" id="{88AD9E2A-31D9-4C9C-9CBF-83E59FF74718}">
          <p14:sldIdLst>
            <p14:sldId id="3529"/>
            <p14:sldId id="3531"/>
            <p14:sldId id="3608"/>
            <p14:sldId id="3611"/>
            <p14:sldId id="3526"/>
            <p14:sldId id="3530"/>
            <p14:sldId id="3583"/>
            <p14:sldId id="3588"/>
          </p14:sldIdLst>
        </p14:section>
        <p14:section name="Hvorfor?" id="{83A61FEE-560D-47B9-8383-076E5AB90982}">
          <p14:sldIdLst>
            <p14:sldId id="3609"/>
            <p14:sldId id="3576"/>
            <p14:sldId id="3610"/>
            <p14:sldId id="3599"/>
            <p14:sldId id="3589"/>
          </p14:sldIdLst>
        </p14:section>
        <p14:section name="Prosess" id="{07F4EAF3-64B8-4EAC-812C-62A7991C88FE}">
          <p14:sldIdLst>
            <p14:sldId id="3569"/>
            <p14:sldId id="3600"/>
            <p14:sldId id="3586"/>
            <p14:sldId id="3578"/>
            <p14:sldId id="3582"/>
            <p14:sldId id="3601"/>
            <p14:sldId id="3542"/>
            <p14:sldId id="3543"/>
            <p14:sldId id="3602"/>
            <p14:sldId id="3553"/>
            <p14:sldId id="3545"/>
            <p14:sldId id="3565"/>
            <p14:sldId id="3590"/>
          </p14:sldIdLst>
        </p14:section>
        <p14:section name="Oppsummering" id="{3346723B-634B-45DE-927C-922A5DD49F80}">
          <p14:sldIdLst>
            <p14:sldId id="3595"/>
            <p14:sldId id="3495"/>
            <p14:sldId id="3605"/>
            <p14:sldId id="3579"/>
            <p14:sldId id="3606"/>
            <p14:sldId id="3574"/>
            <p14:sldId id="3467"/>
          </p14:sldIdLst>
        </p14:section>
      </p14:sectionLst>
    </p:ext>
    <p:ext uri="{EFAFB233-063F-42B5-8137-9DF3F51BA10A}">
      <p15:sldGuideLst xmlns:p15="http://schemas.microsoft.com/office/powerpoint/2012/main">
        <p15:guide id="1" orient="horz" pos="22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46C"/>
    <a:srgbClr val="E0E1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3792" autoAdjust="0"/>
  </p:normalViewPr>
  <p:slideViewPr>
    <p:cSldViewPr snapToGrid="0">
      <p:cViewPr varScale="1">
        <p:scale>
          <a:sx n="67" d="100"/>
          <a:sy n="67" d="100"/>
        </p:scale>
        <p:origin x="452" y="44"/>
      </p:cViewPr>
      <p:guideLst>
        <p:guide orient="horz" pos="2228"/>
        <p:guide pos="3840"/>
      </p:guideLst>
    </p:cSldViewPr>
  </p:slideViewPr>
  <p:outlineViewPr>
    <p:cViewPr>
      <p:scale>
        <a:sx n="33" d="100"/>
        <a:sy n="33" d="100"/>
      </p:scale>
      <p:origin x="0" y="-4800"/>
    </p:cViewPr>
  </p:outlineViewPr>
  <p:notesTextViewPr>
    <p:cViewPr>
      <p:scale>
        <a:sx n="150" d="100"/>
        <a:sy n="150" d="100"/>
      </p:scale>
      <p:origin x="0" y="0"/>
    </p:cViewPr>
  </p:notesTextViewPr>
  <p:sorterViewPr>
    <p:cViewPr>
      <p:scale>
        <a:sx n="200" d="100"/>
        <a:sy n="200" d="100"/>
      </p:scale>
      <p:origin x="0" y="-4264"/>
    </p:cViewPr>
  </p:sorterViewPr>
  <p:notesViewPr>
    <p:cSldViewPr snapToGrid="0" showGuides="1">
      <p:cViewPr varScale="1">
        <p:scale>
          <a:sx n="213" d="100"/>
          <a:sy n="213"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DDA6C-353C-4B2C-A806-B8ED6AD8EA3A}" type="doc">
      <dgm:prSet loTypeId="urn:microsoft.com/office/officeart/2005/8/layout/pyramid2" loCatId="pyramid" qsTypeId="urn:microsoft.com/office/officeart/2005/8/quickstyle/simple2" qsCatId="simple" csTypeId="urn:microsoft.com/office/officeart/2005/8/colors/accent1_2" csCatId="accent1" phldr="1"/>
      <dgm:spPr/>
    </dgm:pt>
    <dgm:pt modelId="{50A7EB8C-C360-476A-ADF7-EA74A9063CF1}">
      <dgm:prSet phldrT="[Tekst]"/>
      <dgm:spPr>
        <a:solidFill>
          <a:srgbClr val="009FE3"/>
        </a:solidFill>
      </dgm:spPr>
      <dgm:t>
        <a:bodyPr/>
        <a:lstStyle/>
        <a:p>
          <a:r>
            <a:rPr lang="nb-NO" dirty="0">
              <a:solidFill>
                <a:schemeClr val="bg1"/>
              </a:solidFill>
            </a:rPr>
            <a:t>Styrings- og ledelsesprosesser</a:t>
          </a:r>
        </a:p>
      </dgm:t>
    </dgm:pt>
    <dgm:pt modelId="{57A438AA-460D-455B-8982-4940AC91F27F}" type="parTrans" cxnId="{88C4BBCC-0D86-4AA2-9BE1-AAE070C7CAC1}">
      <dgm:prSet/>
      <dgm:spPr/>
      <dgm:t>
        <a:bodyPr/>
        <a:lstStyle/>
        <a:p>
          <a:endParaRPr lang="nb-NO"/>
        </a:p>
      </dgm:t>
    </dgm:pt>
    <dgm:pt modelId="{C93B85DF-722D-43EF-AD26-1663987B54A9}" type="sibTrans" cxnId="{88C4BBCC-0D86-4AA2-9BE1-AAE070C7CAC1}">
      <dgm:prSet/>
      <dgm:spPr/>
      <dgm:t>
        <a:bodyPr/>
        <a:lstStyle/>
        <a:p>
          <a:endParaRPr lang="nb-NO"/>
        </a:p>
      </dgm:t>
    </dgm:pt>
    <dgm:pt modelId="{ED512C35-D35A-4D7A-A339-AE089489BDAE}">
      <dgm:prSet phldrT="[Tekst]"/>
      <dgm:spPr>
        <a:solidFill>
          <a:srgbClr val="009FE3"/>
        </a:solidFill>
      </dgm:spPr>
      <dgm:t>
        <a:bodyPr/>
        <a:lstStyle/>
        <a:p>
          <a:r>
            <a:rPr lang="nb-NO" dirty="0">
              <a:solidFill>
                <a:schemeClr val="bg1"/>
              </a:solidFill>
            </a:rPr>
            <a:t>Kjerneprosesser</a:t>
          </a:r>
        </a:p>
      </dgm:t>
    </dgm:pt>
    <dgm:pt modelId="{96076536-C4F3-4DFD-913B-1E84F98F1FFB}" type="parTrans" cxnId="{2C358734-2811-4D5F-B8B3-FBEBF9D56FE1}">
      <dgm:prSet/>
      <dgm:spPr/>
      <dgm:t>
        <a:bodyPr/>
        <a:lstStyle/>
        <a:p>
          <a:endParaRPr lang="nb-NO"/>
        </a:p>
      </dgm:t>
    </dgm:pt>
    <dgm:pt modelId="{949805E0-B2A2-49A2-9FA0-D0E33FC35EAA}" type="sibTrans" cxnId="{2C358734-2811-4D5F-B8B3-FBEBF9D56FE1}">
      <dgm:prSet/>
      <dgm:spPr/>
      <dgm:t>
        <a:bodyPr/>
        <a:lstStyle/>
        <a:p>
          <a:endParaRPr lang="nb-NO"/>
        </a:p>
      </dgm:t>
    </dgm:pt>
    <dgm:pt modelId="{4E18A122-4E62-4E61-A760-515BE4749632}">
      <dgm:prSet phldrT="[Tekst]"/>
      <dgm:spPr>
        <a:solidFill>
          <a:srgbClr val="009FE3"/>
        </a:solidFill>
      </dgm:spPr>
      <dgm:t>
        <a:bodyPr/>
        <a:lstStyle/>
        <a:p>
          <a:r>
            <a:rPr lang="nb-NO" dirty="0">
              <a:solidFill>
                <a:schemeClr val="bg1"/>
              </a:solidFill>
            </a:rPr>
            <a:t>Støtteprosesser</a:t>
          </a:r>
        </a:p>
      </dgm:t>
    </dgm:pt>
    <dgm:pt modelId="{C82CB8D9-E3BD-4DAB-9312-DEB5F7C609EB}" type="parTrans" cxnId="{29E08D53-9EE2-4707-8582-9F10496FCA9A}">
      <dgm:prSet/>
      <dgm:spPr/>
      <dgm:t>
        <a:bodyPr/>
        <a:lstStyle/>
        <a:p>
          <a:endParaRPr lang="nb-NO"/>
        </a:p>
      </dgm:t>
    </dgm:pt>
    <dgm:pt modelId="{EAB6D8C0-FBB9-4946-A0E6-C5F44BE5CA2E}" type="sibTrans" cxnId="{29E08D53-9EE2-4707-8582-9F10496FCA9A}">
      <dgm:prSet/>
      <dgm:spPr/>
      <dgm:t>
        <a:bodyPr/>
        <a:lstStyle/>
        <a:p>
          <a:endParaRPr lang="nb-NO"/>
        </a:p>
      </dgm:t>
    </dgm:pt>
    <dgm:pt modelId="{D29EA077-FABD-4BB3-B86A-58BD531ED085}" type="pres">
      <dgm:prSet presAssocID="{0C0DDA6C-353C-4B2C-A806-B8ED6AD8EA3A}" presName="compositeShape" presStyleCnt="0">
        <dgm:presLayoutVars>
          <dgm:dir/>
          <dgm:resizeHandles/>
        </dgm:presLayoutVars>
      </dgm:prSet>
      <dgm:spPr/>
    </dgm:pt>
    <dgm:pt modelId="{47D1F054-7409-44A5-8A24-4772B74BC893}" type="pres">
      <dgm:prSet presAssocID="{0C0DDA6C-353C-4B2C-A806-B8ED6AD8EA3A}" presName="pyramid" presStyleLbl="node1" presStyleIdx="0" presStyleCnt="1" custLinFactNeighborX="879" custLinFactNeighborY="802"/>
      <dgm:spPr>
        <a:solidFill>
          <a:schemeClr val="accent6"/>
        </a:solidFill>
      </dgm:spPr>
    </dgm:pt>
    <dgm:pt modelId="{83A010EB-4B2E-4A11-9C6B-437E90186586}" type="pres">
      <dgm:prSet presAssocID="{0C0DDA6C-353C-4B2C-A806-B8ED6AD8EA3A}" presName="theList" presStyleCnt="0"/>
      <dgm:spPr/>
    </dgm:pt>
    <dgm:pt modelId="{A6E1705F-5EA7-4A26-98EE-5A1418DA644D}" type="pres">
      <dgm:prSet presAssocID="{50A7EB8C-C360-476A-ADF7-EA74A9063CF1}" presName="aNode" presStyleLbl="fgAcc1" presStyleIdx="0" presStyleCnt="3" custLinFactNeighborX="847" custLinFactNeighborY="-74900">
        <dgm:presLayoutVars>
          <dgm:bulletEnabled val="1"/>
        </dgm:presLayoutVars>
      </dgm:prSet>
      <dgm:spPr/>
    </dgm:pt>
    <dgm:pt modelId="{DEC41700-C8A0-441C-8541-9913724DC80C}" type="pres">
      <dgm:prSet presAssocID="{50A7EB8C-C360-476A-ADF7-EA74A9063CF1}" presName="aSpace" presStyleCnt="0"/>
      <dgm:spPr/>
    </dgm:pt>
    <dgm:pt modelId="{3FCF9C47-8A73-42DA-8DEC-27EABDECD99F}" type="pres">
      <dgm:prSet presAssocID="{ED512C35-D35A-4D7A-A339-AE089489BDAE}" presName="aNode" presStyleLbl="fgAcc1" presStyleIdx="1" presStyleCnt="3" custLinFactNeighborX="847" custLinFactNeighborY="-46813">
        <dgm:presLayoutVars>
          <dgm:bulletEnabled val="1"/>
        </dgm:presLayoutVars>
      </dgm:prSet>
      <dgm:spPr/>
    </dgm:pt>
    <dgm:pt modelId="{952264EC-4E27-4847-8961-0180CF2D91D5}" type="pres">
      <dgm:prSet presAssocID="{ED512C35-D35A-4D7A-A339-AE089489BDAE}" presName="aSpace" presStyleCnt="0"/>
      <dgm:spPr/>
    </dgm:pt>
    <dgm:pt modelId="{55D29972-59E5-49C4-B676-659B7F06BD48}" type="pres">
      <dgm:prSet presAssocID="{4E18A122-4E62-4E61-A760-515BE4749632}" presName="aNode" presStyleLbl="fgAcc1" presStyleIdx="2" presStyleCnt="3" custLinFactNeighborX="847">
        <dgm:presLayoutVars>
          <dgm:bulletEnabled val="1"/>
        </dgm:presLayoutVars>
      </dgm:prSet>
      <dgm:spPr/>
    </dgm:pt>
    <dgm:pt modelId="{61E04BF0-7552-4DDF-8584-ECAF7DBFF648}" type="pres">
      <dgm:prSet presAssocID="{4E18A122-4E62-4E61-A760-515BE4749632}" presName="aSpace" presStyleCnt="0"/>
      <dgm:spPr/>
    </dgm:pt>
  </dgm:ptLst>
  <dgm:cxnLst>
    <dgm:cxn modelId="{82D78D02-DE06-4C9B-A7C9-882ED5006204}" type="presOf" srcId="{4E18A122-4E62-4E61-A760-515BE4749632}" destId="{55D29972-59E5-49C4-B676-659B7F06BD48}" srcOrd="0" destOrd="0" presId="urn:microsoft.com/office/officeart/2005/8/layout/pyramid2"/>
    <dgm:cxn modelId="{2C358734-2811-4D5F-B8B3-FBEBF9D56FE1}" srcId="{0C0DDA6C-353C-4B2C-A806-B8ED6AD8EA3A}" destId="{ED512C35-D35A-4D7A-A339-AE089489BDAE}" srcOrd="1" destOrd="0" parTransId="{96076536-C4F3-4DFD-913B-1E84F98F1FFB}" sibTransId="{949805E0-B2A2-49A2-9FA0-D0E33FC35EAA}"/>
    <dgm:cxn modelId="{6C75B64E-1551-430D-B5CC-C86FA168AB64}" type="presOf" srcId="{ED512C35-D35A-4D7A-A339-AE089489BDAE}" destId="{3FCF9C47-8A73-42DA-8DEC-27EABDECD99F}" srcOrd="0" destOrd="0" presId="urn:microsoft.com/office/officeart/2005/8/layout/pyramid2"/>
    <dgm:cxn modelId="{29E08D53-9EE2-4707-8582-9F10496FCA9A}" srcId="{0C0DDA6C-353C-4B2C-A806-B8ED6AD8EA3A}" destId="{4E18A122-4E62-4E61-A760-515BE4749632}" srcOrd="2" destOrd="0" parTransId="{C82CB8D9-E3BD-4DAB-9312-DEB5F7C609EB}" sibTransId="{EAB6D8C0-FBB9-4946-A0E6-C5F44BE5CA2E}"/>
    <dgm:cxn modelId="{9C85E2B0-94CD-4DD7-8E75-57BDDEA14C54}" type="presOf" srcId="{0C0DDA6C-353C-4B2C-A806-B8ED6AD8EA3A}" destId="{D29EA077-FABD-4BB3-B86A-58BD531ED085}" srcOrd="0" destOrd="0" presId="urn:microsoft.com/office/officeart/2005/8/layout/pyramid2"/>
    <dgm:cxn modelId="{88C4BBCC-0D86-4AA2-9BE1-AAE070C7CAC1}" srcId="{0C0DDA6C-353C-4B2C-A806-B8ED6AD8EA3A}" destId="{50A7EB8C-C360-476A-ADF7-EA74A9063CF1}" srcOrd="0" destOrd="0" parTransId="{57A438AA-460D-455B-8982-4940AC91F27F}" sibTransId="{C93B85DF-722D-43EF-AD26-1663987B54A9}"/>
    <dgm:cxn modelId="{27C255DD-6573-4453-A28A-EE5A55F67FE6}" type="presOf" srcId="{50A7EB8C-C360-476A-ADF7-EA74A9063CF1}" destId="{A6E1705F-5EA7-4A26-98EE-5A1418DA644D}" srcOrd="0" destOrd="0" presId="urn:microsoft.com/office/officeart/2005/8/layout/pyramid2"/>
    <dgm:cxn modelId="{12EEE710-CAC5-4A1A-933D-15D83F0E5DBB}" type="presParOf" srcId="{D29EA077-FABD-4BB3-B86A-58BD531ED085}" destId="{47D1F054-7409-44A5-8A24-4772B74BC893}" srcOrd="0" destOrd="0" presId="urn:microsoft.com/office/officeart/2005/8/layout/pyramid2"/>
    <dgm:cxn modelId="{97350A67-C8F2-4346-BD99-DF3D74F0E200}" type="presParOf" srcId="{D29EA077-FABD-4BB3-B86A-58BD531ED085}" destId="{83A010EB-4B2E-4A11-9C6B-437E90186586}" srcOrd="1" destOrd="0" presId="urn:microsoft.com/office/officeart/2005/8/layout/pyramid2"/>
    <dgm:cxn modelId="{E1BAB435-5B9D-4F8D-B110-01B8310A57B3}" type="presParOf" srcId="{83A010EB-4B2E-4A11-9C6B-437E90186586}" destId="{A6E1705F-5EA7-4A26-98EE-5A1418DA644D}" srcOrd="0" destOrd="0" presId="urn:microsoft.com/office/officeart/2005/8/layout/pyramid2"/>
    <dgm:cxn modelId="{EDAA7FF9-875C-45ED-87C4-2C60816DBA71}" type="presParOf" srcId="{83A010EB-4B2E-4A11-9C6B-437E90186586}" destId="{DEC41700-C8A0-441C-8541-9913724DC80C}" srcOrd="1" destOrd="0" presId="urn:microsoft.com/office/officeart/2005/8/layout/pyramid2"/>
    <dgm:cxn modelId="{556585F8-F216-4513-8151-61243772AA8A}" type="presParOf" srcId="{83A010EB-4B2E-4A11-9C6B-437E90186586}" destId="{3FCF9C47-8A73-42DA-8DEC-27EABDECD99F}" srcOrd="2" destOrd="0" presId="urn:microsoft.com/office/officeart/2005/8/layout/pyramid2"/>
    <dgm:cxn modelId="{F15F38D5-1D54-451D-ABA2-B93B8F2DA471}" type="presParOf" srcId="{83A010EB-4B2E-4A11-9C6B-437E90186586}" destId="{952264EC-4E27-4847-8961-0180CF2D91D5}" srcOrd="3" destOrd="0" presId="urn:microsoft.com/office/officeart/2005/8/layout/pyramid2"/>
    <dgm:cxn modelId="{40850836-1896-46DD-8BDF-70D1D3C23488}" type="presParOf" srcId="{83A010EB-4B2E-4A11-9C6B-437E90186586}" destId="{55D29972-59E5-49C4-B676-659B7F06BD48}" srcOrd="4" destOrd="0" presId="urn:microsoft.com/office/officeart/2005/8/layout/pyramid2"/>
    <dgm:cxn modelId="{F7CDE405-F694-4E9C-9B86-2334E222F941}" type="presParOf" srcId="{83A010EB-4B2E-4A11-9C6B-437E90186586}" destId="{61E04BF0-7552-4DDF-8584-ECAF7DBFF64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F054-7409-44A5-8A24-4772B74BC893}">
      <dsp:nvSpPr>
        <dsp:cNvPr id="0" name=""/>
        <dsp:cNvSpPr/>
      </dsp:nvSpPr>
      <dsp:spPr>
        <a:xfrm>
          <a:off x="34776" y="0"/>
          <a:ext cx="3956364" cy="4231631"/>
        </a:xfrm>
        <a:prstGeom prst="triangle">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6E1705F-5EA7-4A26-98EE-5A1418DA644D}">
      <dsp:nvSpPr>
        <dsp:cNvPr id="0" name=""/>
        <dsp:cNvSpPr/>
      </dsp:nvSpPr>
      <dsp:spPr>
        <a:xfrm>
          <a:off x="1978182" y="331651"/>
          <a:ext cx="2571636" cy="1001706"/>
        </a:xfrm>
        <a:prstGeom prst="roundRect">
          <a:avLst/>
        </a:prstGeom>
        <a:solidFill>
          <a:srgbClr val="009FE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solidFill>
                <a:schemeClr val="bg1"/>
              </a:solidFill>
            </a:rPr>
            <a:t>Styrings- og ledelsesprosesser</a:t>
          </a:r>
        </a:p>
      </dsp:txBody>
      <dsp:txXfrm>
        <a:off x="2027081" y="380550"/>
        <a:ext cx="2473838" cy="903908"/>
      </dsp:txXfrm>
    </dsp:sp>
    <dsp:sp modelId="{3FCF9C47-8A73-42DA-8DEC-27EABDECD99F}">
      <dsp:nvSpPr>
        <dsp:cNvPr id="0" name=""/>
        <dsp:cNvSpPr/>
      </dsp:nvSpPr>
      <dsp:spPr>
        <a:xfrm>
          <a:off x="1978182" y="1493739"/>
          <a:ext cx="2571636" cy="1001706"/>
        </a:xfrm>
        <a:prstGeom prst="roundRect">
          <a:avLst/>
        </a:prstGeom>
        <a:solidFill>
          <a:srgbClr val="009FE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solidFill>
                <a:schemeClr val="bg1"/>
              </a:solidFill>
            </a:rPr>
            <a:t>Kjerneprosesser</a:t>
          </a:r>
        </a:p>
      </dsp:txBody>
      <dsp:txXfrm>
        <a:off x="2027081" y="1542638"/>
        <a:ext cx="2473838" cy="903908"/>
      </dsp:txXfrm>
    </dsp:sp>
    <dsp:sp modelId="{55D29972-59E5-49C4-B676-659B7F06BD48}">
      <dsp:nvSpPr>
        <dsp:cNvPr id="0" name=""/>
        <dsp:cNvSpPr/>
      </dsp:nvSpPr>
      <dsp:spPr>
        <a:xfrm>
          <a:off x="1978182" y="2679275"/>
          <a:ext cx="2571636" cy="1001706"/>
        </a:xfrm>
        <a:prstGeom prst="roundRect">
          <a:avLst/>
        </a:prstGeom>
        <a:solidFill>
          <a:srgbClr val="009FE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solidFill>
                <a:schemeClr val="bg1"/>
              </a:solidFill>
            </a:rPr>
            <a:t>Støtteprosesser</a:t>
          </a:r>
        </a:p>
      </dsp:txBody>
      <dsp:txXfrm>
        <a:off x="2027081" y="2728174"/>
        <a:ext cx="2473838" cy="9039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ssholder for dato 2">
            <a:extLst>
              <a:ext uri="{FF2B5EF4-FFF2-40B4-BE49-F238E27FC236}">
                <a16:creationId xmlns:a16="http://schemas.microsoft.com/office/drawing/2014/main" id="{A735A2A3-B455-4046-BE9E-B7B1A034A2BF}"/>
              </a:ext>
            </a:extLst>
          </p:cNvPr>
          <p:cNvSpPr>
            <a:spLocks noGrp="1"/>
          </p:cNvSpPr>
          <p:nvPr>
            <p:ph type="dt" sz="quarter" idx="1"/>
          </p:nvPr>
        </p:nvSpPr>
        <p:spPr>
          <a:xfrm>
            <a:off x="5271805" y="8717546"/>
            <a:ext cx="1111249" cy="204204"/>
          </a:xfrm>
          <a:prstGeom prst="rect">
            <a:avLst/>
          </a:prstGeom>
        </p:spPr>
        <p:txBody>
          <a:bodyPr vert="horz" lIns="0" tIns="0" rIns="0" bIns="0" rtlCol="0" anchor="ctr"/>
          <a:lstStyle>
            <a:lvl1pPr algn="r">
              <a:defRPr sz="900"/>
            </a:lvl1pPr>
          </a:lstStyle>
          <a:p>
            <a:fld id="{D03CC2B2-F84D-5E46-92DC-927B76A7D865}" type="datetime1">
              <a:rPr lang="nb-NO" smtClean="0"/>
              <a:t>26.03.2021</a:t>
            </a:fld>
            <a:endParaRPr lang="nb-NO" dirty="0"/>
          </a:p>
        </p:txBody>
      </p:sp>
      <p:sp>
        <p:nvSpPr>
          <p:cNvPr id="11" name="Plassholder for lysbildenummer 4">
            <a:extLst>
              <a:ext uri="{FF2B5EF4-FFF2-40B4-BE49-F238E27FC236}">
                <a16:creationId xmlns:a16="http://schemas.microsoft.com/office/drawing/2014/main" id="{94272529-56F7-B74A-936A-C98265CBDC3B}"/>
              </a:ext>
            </a:extLst>
          </p:cNvPr>
          <p:cNvSpPr>
            <a:spLocks noGrp="1"/>
          </p:cNvSpPr>
          <p:nvPr>
            <p:ph type="sldNum" sz="quarter" idx="3"/>
          </p:nvPr>
        </p:nvSpPr>
        <p:spPr>
          <a:xfrm>
            <a:off x="6485136" y="8717546"/>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12" name="Plassholder for topptekst 1">
            <a:extLst>
              <a:ext uri="{FF2B5EF4-FFF2-40B4-BE49-F238E27FC236}">
                <a16:creationId xmlns:a16="http://schemas.microsoft.com/office/drawing/2014/main" id="{D3B99EFB-5335-0547-B6F1-F235AA99F7BC}"/>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
        <p:nvSpPr>
          <p:cNvPr id="13" name="Plassholder for bunntekst 2">
            <a:extLst>
              <a:ext uri="{FF2B5EF4-FFF2-40B4-BE49-F238E27FC236}">
                <a16:creationId xmlns:a16="http://schemas.microsoft.com/office/drawing/2014/main" id="{A96F5C03-DEFC-BF4F-A044-789FB668B3F9}"/>
              </a:ext>
            </a:extLst>
          </p:cNvPr>
          <p:cNvSpPr>
            <a:spLocks noGrp="1"/>
          </p:cNvSpPr>
          <p:nvPr>
            <p:ph type="ftr" sz="quarter" idx="2"/>
          </p:nvPr>
        </p:nvSpPr>
        <p:spPr>
          <a:xfrm>
            <a:off x="464855" y="8717546"/>
            <a:ext cx="4273067" cy="204204"/>
          </a:xfrm>
          <a:prstGeom prst="rect">
            <a:avLst/>
          </a:prstGeom>
        </p:spPr>
        <p:txBody>
          <a:bodyPr vert="horz" lIns="0" tIns="45720" rIns="91440" bIns="45720" rtlCol="0" anchor="ctr"/>
          <a:lstStyle>
            <a:lvl1pPr algn="l">
              <a:defRPr sz="900"/>
            </a:lvl1pPr>
          </a:lstStyle>
          <a:p>
            <a:endParaRPr lang="nb-NO" dirty="0"/>
          </a:p>
        </p:txBody>
      </p:sp>
      <p:pic>
        <p:nvPicPr>
          <p:cNvPr id="7" name="Grafikk 6">
            <a:extLst>
              <a:ext uri="{FF2B5EF4-FFF2-40B4-BE49-F238E27FC236}">
                <a16:creationId xmlns:a16="http://schemas.microsoft.com/office/drawing/2014/main" id="{930D534C-2AFD-C840-A0E8-91EC814ADD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Tree>
    <p:extLst>
      <p:ext uri="{BB962C8B-B14F-4D97-AF65-F5344CB8AC3E}">
        <p14:creationId xmlns:p14="http://schemas.microsoft.com/office/powerpoint/2010/main" val="5625373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2">
            <a:extLst>
              <a:ext uri="{FF2B5EF4-FFF2-40B4-BE49-F238E27FC236}">
                <a16:creationId xmlns:a16="http://schemas.microsoft.com/office/drawing/2014/main" id="{2AC29041-4555-5F45-A345-60161DBE5AE4}"/>
              </a:ext>
            </a:extLst>
          </p:cNvPr>
          <p:cNvSpPr>
            <a:spLocks noGrp="1"/>
          </p:cNvSpPr>
          <p:nvPr>
            <p:ph type="dt" sz="quarter" idx="1"/>
          </p:nvPr>
        </p:nvSpPr>
        <p:spPr>
          <a:xfrm>
            <a:off x="5060950" y="8663099"/>
            <a:ext cx="1111249" cy="204204"/>
          </a:xfrm>
          <a:prstGeom prst="rect">
            <a:avLst/>
          </a:prstGeom>
        </p:spPr>
        <p:txBody>
          <a:bodyPr vert="horz" lIns="0" tIns="0" rIns="0" bIns="0" rtlCol="0" anchor="ctr"/>
          <a:lstStyle>
            <a:lvl1pPr algn="r">
              <a:defRPr sz="900"/>
            </a:lvl1pPr>
          </a:lstStyle>
          <a:p>
            <a:fld id="{8B23B0E9-98D9-A04D-AF6B-E5FA66EF2D4F}" type="datetime1">
              <a:rPr lang="nb-NO" smtClean="0"/>
              <a:t>26.03.2021</a:t>
            </a:fld>
            <a:endParaRPr lang="nb-NO" dirty="0"/>
          </a:p>
        </p:txBody>
      </p:sp>
      <p:sp>
        <p:nvSpPr>
          <p:cNvPr id="9" name="Plassholder for lysbildenummer 4">
            <a:extLst>
              <a:ext uri="{FF2B5EF4-FFF2-40B4-BE49-F238E27FC236}">
                <a16:creationId xmlns:a16="http://schemas.microsoft.com/office/drawing/2014/main" id="{DFD0E4DC-F3D6-A049-B598-880646DB91DB}"/>
              </a:ext>
            </a:extLst>
          </p:cNvPr>
          <p:cNvSpPr>
            <a:spLocks noGrp="1"/>
          </p:cNvSpPr>
          <p:nvPr>
            <p:ph type="sldNum" sz="quarter" idx="5"/>
          </p:nvPr>
        </p:nvSpPr>
        <p:spPr>
          <a:xfrm>
            <a:off x="6274281" y="8663099"/>
            <a:ext cx="347464" cy="204204"/>
          </a:xfrm>
          <a:prstGeom prst="rect">
            <a:avLst/>
          </a:prstGeom>
        </p:spPr>
        <p:txBody>
          <a:bodyPr vert="horz" lIns="0" tIns="0" rIns="0" bIns="0" rtlCol="0" anchor="ctr"/>
          <a:lstStyle>
            <a:lvl1pPr algn="l">
              <a:defRPr sz="900"/>
            </a:lvl1pPr>
          </a:lstStyle>
          <a:p>
            <a:fld id="{3D7622FB-343F-3A4F-848E-AB9F407A3C84}" type="slidenum">
              <a:rPr lang="nb-NO" smtClean="0"/>
              <a:pPr/>
              <a:t>‹#›</a:t>
            </a:fld>
            <a:endParaRPr lang="nb-NO" dirty="0"/>
          </a:p>
        </p:txBody>
      </p:sp>
      <p:sp>
        <p:nvSpPr>
          <p:cNvPr id="3" name="Plassholder for bunntekst 2">
            <a:extLst>
              <a:ext uri="{FF2B5EF4-FFF2-40B4-BE49-F238E27FC236}">
                <a16:creationId xmlns:a16="http://schemas.microsoft.com/office/drawing/2014/main" id="{8BC4D1AE-E2ED-B543-B828-9EE308A128F0}"/>
              </a:ext>
            </a:extLst>
          </p:cNvPr>
          <p:cNvSpPr>
            <a:spLocks noGrp="1"/>
          </p:cNvSpPr>
          <p:nvPr>
            <p:ph type="ftr" sz="quarter" idx="4"/>
          </p:nvPr>
        </p:nvSpPr>
        <p:spPr>
          <a:xfrm>
            <a:off x="685800" y="8663099"/>
            <a:ext cx="4273067" cy="204204"/>
          </a:xfrm>
          <a:prstGeom prst="rect">
            <a:avLst/>
          </a:prstGeom>
        </p:spPr>
        <p:txBody>
          <a:bodyPr vert="horz" lIns="0" tIns="45720" rIns="91440" bIns="45720" rtlCol="0" anchor="ctr"/>
          <a:lstStyle>
            <a:lvl1pPr algn="l">
              <a:defRPr sz="900"/>
            </a:lvl1pPr>
          </a:lstStyle>
          <a:p>
            <a:endParaRPr lang="nb-NO" dirty="0"/>
          </a:p>
        </p:txBody>
      </p:sp>
      <p:pic>
        <p:nvPicPr>
          <p:cNvPr id="12" name="Grafikk 11">
            <a:extLst>
              <a:ext uri="{FF2B5EF4-FFF2-40B4-BE49-F238E27FC236}">
                <a16:creationId xmlns:a16="http://schemas.microsoft.com/office/drawing/2014/main" id="{F086A098-D08A-8F4C-A806-C90E64792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855" y="375390"/>
            <a:ext cx="1100941" cy="300257"/>
          </a:xfrm>
          <a:prstGeom prst="rect">
            <a:avLst/>
          </a:prstGeom>
        </p:spPr>
      </p:pic>
      <p:sp>
        <p:nvSpPr>
          <p:cNvPr id="13" name="Plassholder for topptekst 1">
            <a:extLst>
              <a:ext uri="{FF2B5EF4-FFF2-40B4-BE49-F238E27FC236}">
                <a16:creationId xmlns:a16="http://schemas.microsoft.com/office/drawing/2014/main" id="{F94A549C-A73E-FE4D-91D2-E4D35097BDB9}"/>
              </a:ext>
            </a:extLst>
          </p:cNvPr>
          <p:cNvSpPr>
            <a:spLocks noGrp="1"/>
          </p:cNvSpPr>
          <p:nvPr>
            <p:ph type="hdr" sz="quarter"/>
          </p:nvPr>
        </p:nvSpPr>
        <p:spPr>
          <a:xfrm>
            <a:off x="1840912" y="345467"/>
            <a:ext cx="4559888" cy="329003"/>
          </a:xfrm>
          <a:prstGeom prst="rect">
            <a:avLst/>
          </a:prstGeom>
        </p:spPr>
        <p:txBody>
          <a:bodyPr vert="horz" lIns="0" tIns="0" rIns="0" bIns="0" rtlCol="0" anchor="b"/>
          <a:lstStyle>
            <a:lvl1pPr algn="l">
              <a:defRPr sz="1200"/>
            </a:lvl1pPr>
          </a:lstStyle>
          <a:p>
            <a:endParaRPr lang="nb-NO" sz="1100" dirty="0"/>
          </a:p>
        </p:txBody>
      </p:sp>
    </p:spTree>
    <p:extLst>
      <p:ext uri="{BB962C8B-B14F-4D97-AF65-F5344CB8AC3E}">
        <p14:creationId xmlns:p14="http://schemas.microsoft.com/office/powerpoint/2010/main" val="2343532499"/>
      </p:ext>
    </p:extLst>
  </p:cSld>
  <p:clrMap bg1="lt1" tx1="dk1" bg2="lt2" tx2="dk2" accent1="accent1" accent2="accent2" accent3="accent3" accent4="accent4" accent5="accent5" accent6="accent6" hlink="hlink" folHlink="folHlink"/>
  <p:hf/>
  <p:notesStyle>
    <a:lvl1pPr marL="171450" indent="-171450" algn="l" defTabSz="914400" rtl="0" eaLnBrk="1" latinLnBrk="0" hangingPunct="1">
      <a:buFont typeface="Arial" panose="020B0604020202020204" pitchFamily="34" charset="0"/>
      <a:buChar char="•"/>
      <a:defRPr sz="1200" b="0" i="0" kern="1200">
        <a:solidFill>
          <a:schemeClr val="tx1"/>
        </a:solidFill>
        <a:latin typeface="Arial Regular"/>
        <a:ea typeface="+mn-ea"/>
        <a:cs typeface="+mn-cs"/>
      </a:defRPr>
    </a:lvl1pPr>
    <a:lvl2pPr marL="358775" indent="-176213" algn="l" defTabSz="914400" rtl="0" eaLnBrk="1" latinLnBrk="0" hangingPunct="1">
      <a:buFont typeface="System Font Regular"/>
      <a:buChar char="–"/>
      <a:tabLst/>
      <a:defRPr sz="1200" b="0" i="0" kern="1200">
        <a:solidFill>
          <a:schemeClr val="tx1"/>
        </a:solidFill>
        <a:latin typeface="Arial Regular"/>
        <a:ea typeface="+mn-ea"/>
        <a:cs typeface="+mn-cs"/>
      </a:defRPr>
    </a:lvl2pPr>
    <a:lvl3pPr marL="668338"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3pPr>
    <a:lvl4pPr marL="846138" indent="-177800" algn="l" defTabSz="914400" rtl="0" eaLnBrk="1" latinLnBrk="0" hangingPunct="1">
      <a:buFont typeface="System Font Regular"/>
      <a:buChar char="–"/>
      <a:tabLst/>
      <a:defRPr sz="1200" b="0" i="0" kern="1200">
        <a:solidFill>
          <a:schemeClr val="tx1"/>
        </a:solidFill>
        <a:latin typeface="Arial Regular"/>
        <a:ea typeface="+mn-ea"/>
        <a:cs typeface="+mn-cs"/>
      </a:defRPr>
    </a:lvl4pPr>
    <a:lvl5pPr marL="1022350" indent="-176213" algn="l" defTabSz="914400" rtl="0" eaLnBrk="1" latinLnBrk="0" hangingPunct="1">
      <a:buFont typeface="Arial" panose="020B0604020202020204" pitchFamily="34" charset="0"/>
      <a:buChar char="•"/>
      <a:tabLst/>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Innholdet i denne presentasjonen er basert på kravene til internkontroll i økonomiregelverket og </a:t>
            </a:r>
            <a:r>
              <a:rPr lang="nb-NO" dirty="0" err="1"/>
              <a:t>DFØs</a:t>
            </a:r>
            <a:r>
              <a:rPr lang="nb-NO"/>
              <a:t> veiledningsmateriell </a:t>
            </a:r>
            <a:r>
              <a:rPr lang="nb-NO" dirty="0"/>
              <a:t>på internkontroll.</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225001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Selge inn hvorfor det lønner seg å investere i god internkontroll</a:t>
            </a:r>
          </a:p>
          <a:p>
            <a:pPr marL="0" indent="0">
              <a:buNone/>
            </a:pPr>
            <a:endParaRPr lang="nb-NO" dirty="0"/>
          </a:p>
          <a:p>
            <a:pPr marL="0" indent="0">
              <a:buNone/>
            </a:pPr>
            <a:r>
              <a:rPr lang="nb-NO" b="1" dirty="0"/>
              <a:t>Budskap</a:t>
            </a:r>
            <a:r>
              <a:rPr lang="nb-NO" dirty="0"/>
              <a:t>:</a:t>
            </a:r>
          </a:p>
          <a:p>
            <a:pPr marL="0" indent="0">
              <a:buNone/>
            </a:pPr>
            <a:endParaRPr lang="nb-NO" sz="1200" i="0" dirty="0"/>
          </a:p>
          <a:p>
            <a:pPr marL="0" indent="0">
              <a:buNone/>
            </a:pPr>
            <a:r>
              <a:rPr lang="nb-NO" sz="2400" dirty="0"/>
              <a:t>Effektiv </a:t>
            </a:r>
            <a:r>
              <a:rPr lang="nb-NO" sz="2400" b="1" dirty="0"/>
              <a:t>internkontroll gir merverdi </a:t>
            </a:r>
            <a:r>
              <a:rPr lang="nb-NO" sz="2400" dirty="0"/>
              <a:t>i form av å;</a:t>
            </a:r>
          </a:p>
          <a:p>
            <a:r>
              <a:rPr lang="nb-NO" sz="2400" dirty="0"/>
              <a:t>Understøtte og hjelpe oss å nå målene våre</a:t>
            </a:r>
          </a:p>
          <a:p>
            <a:pPr lvl="1"/>
            <a:r>
              <a:rPr lang="nb-NO" sz="2000" dirty="0"/>
              <a:t>Samfunnseffekter og fornøyde brukere</a:t>
            </a:r>
          </a:p>
          <a:p>
            <a:pPr lvl="1"/>
            <a:r>
              <a:rPr lang="nb-NO" sz="2000" dirty="0"/>
              <a:t>Kvalitet og effektivitet i produkt- og tjenesteleveranser </a:t>
            </a:r>
          </a:p>
          <a:p>
            <a:r>
              <a:rPr lang="nb-NO" sz="2400" dirty="0"/>
              <a:t>gjøre det «</a:t>
            </a:r>
            <a:r>
              <a:rPr lang="nb-NO" sz="2400" i="1" dirty="0"/>
              <a:t>enkelt å gjøre riktig første gang» </a:t>
            </a:r>
            <a:r>
              <a:rPr lang="nb-NO" sz="2400" dirty="0"/>
              <a:t>og «</a:t>
            </a:r>
            <a:r>
              <a:rPr lang="nb-NO" sz="2400" i="1" dirty="0"/>
              <a:t>vanskelig å gjøre feil»</a:t>
            </a:r>
            <a:endParaRPr lang="nb-NO" sz="2400" dirty="0"/>
          </a:p>
          <a:p>
            <a:pPr lvl="1"/>
            <a:r>
              <a:rPr lang="nb-NO" sz="2000" dirty="0"/>
              <a:t>Fra reaktiv til proaktiv</a:t>
            </a:r>
          </a:p>
          <a:p>
            <a:pPr lvl="1"/>
            <a:r>
              <a:rPr lang="nb-NO" sz="2000" dirty="0"/>
              <a:t>Frigjør ressurser til strategisk styring – «gjøre de riktige tingene»</a:t>
            </a:r>
          </a:p>
          <a:p>
            <a:pPr lvl="1"/>
            <a:r>
              <a:rPr lang="nb-NO" sz="2000" dirty="0"/>
              <a:t>Fornøyde ledere og medarbeidere</a:t>
            </a:r>
          </a:p>
          <a:p>
            <a:r>
              <a:rPr lang="nb-NO" sz="2400" dirty="0"/>
              <a:t>kontinuerlig forbedring gjennom system og struktur</a:t>
            </a:r>
          </a:p>
          <a:p>
            <a:pPr marL="0" indent="0">
              <a:buNone/>
            </a:pPr>
            <a:r>
              <a:rPr lang="nb-NO" sz="2400" dirty="0"/>
              <a:t>«</a:t>
            </a:r>
            <a:r>
              <a:rPr lang="nb-NO" sz="2400" i="1" dirty="0"/>
              <a:t>litt bedre enn i går</a:t>
            </a:r>
            <a:r>
              <a:rPr lang="nb-NO" sz="2400" dirty="0"/>
              <a:t>» </a:t>
            </a:r>
          </a:p>
          <a:p>
            <a:pPr marL="171450" indent="-171450"/>
            <a:endParaRPr lang="nb-NO" sz="1200" i="0" dirty="0"/>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14</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349153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i="0" kern="1200" dirty="0">
                <a:solidFill>
                  <a:schemeClr val="tx1"/>
                </a:solidFill>
                <a:effectLst/>
                <a:latin typeface="Arial Regular"/>
                <a:ea typeface="+mn-ea"/>
                <a:cs typeface="+mn-cs"/>
              </a:rPr>
              <a:t>Formål: </a:t>
            </a:r>
            <a:r>
              <a:rPr lang="nb-NO" sz="1200" b="0" i="0" kern="1200" dirty="0">
                <a:solidFill>
                  <a:schemeClr val="tx1"/>
                </a:solidFill>
                <a:effectLst/>
                <a:latin typeface="Arial Regular"/>
                <a:ea typeface="+mn-ea"/>
                <a:cs typeface="+mn-cs"/>
              </a:rPr>
              <a:t>Kople interkontroll til virksomhetsstyring (styringshjul og </a:t>
            </a:r>
            <a:r>
              <a:rPr lang="nb-NO" sz="1200" b="0" i="0" kern="1200" dirty="0" err="1">
                <a:solidFill>
                  <a:schemeClr val="tx1"/>
                </a:solidFill>
                <a:effectLst/>
                <a:latin typeface="Arial Regular"/>
                <a:ea typeface="+mn-ea"/>
                <a:cs typeface="+mn-cs"/>
              </a:rPr>
              <a:t>årshjul</a:t>
            </a:r>
            <a:r>
              <a:rPr lang="nb-NO" sz="1200" b="0" i="0" kern="1200" dirty="0">
                <a:solidFill>
                  <a:schemeClr val="tx1"/>
                </a:solidFill>
                <a:effectLst/>
                <a:latin typeface="Arial Regular"/>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0" i="0" kern="1200" dirty="0">
              <a:solidFill>
                <a:schemeClr val="tx1"/>
              </a:solidFill>
              <a:effectLst/>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i="0" kern="1200" dirty="0">
                <a:solidFill>
                  <a:schemeClr val="tx1"/>
                </a:solidFill>
                <a:effectLst/>
                <a:latin typeface="Arial Regular"/>
                <a:ea typeface="+mn-ea"/>
                <a:cs typeface="+mn-cs"/>
              </a:rPr>
              <a:t>Budskap: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bg1"/>
                </a:solidFill>
              </a:rPr>
              <a:t>Internkontrollprosessen er ikke noe «ved siden» av eller «i tillegg til» ordinær styring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bg1"/>
                </a:solidFill>
              </a:rPr>
              <a:t>Internkontroll må innføres med sikte på at den skal bli en del av styringen virksomheten allerede har etablert, og samtidig bidra til å videreutvikle den.  Dersom man ikke etablerer internkontroll med dette utgangspunktet, vil internkontrollen som metode svært sannsynlig få et kortvarig liv og kun medføre ekstra kostnader og ressursbruk for virksomheten.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Utvikling av internkontroll vil være en prosess som kontinuerlig vil påvirke alle deler av organisasjonen. Det er derfor viktig å erkjenne at dette er en endringsprosess som krever tid og ressurser, og ikke minst oppmerksomhet fra ledelsen. </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15</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318258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Avhengig av hvem man snakker med så bør prosessen tilpasses om det er bruk av metoden på virksomhetsnivå/</a:t>
            </a:r>
            <a:r>
              <a:rPr lang="nb-NO" dirty="0" err="1"/>
              <a:t>årshjul</a:t>
            </a:r>
            <a:r>
              <a:rPr lang="nb-NO" dirty="0"/>
              <a:t>, avdeling/seksjon eller prosessnivå</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16</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41288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Presentere og forklare metoden og modellen i korte trekk</a:t>
            </a:r>
          </a:p>
          <a:p>
            <a:pPr marL="0" indent="0">
              <a:buNone/>
            </a:pPr>
            <a:endParaRPr lang="nb-NO" dirty="0"/>
          </a:p>
          <a:p>
            <a:pPr marL="0" indent="0">
              <a:buNone/>
            </a:pPr>
            <a:r>
              <a:rPr lang="nb-NO" b="1" dirty="0"/>
              <a:t>Budskap</a:t>
            </a:r>
            <a:r>
              <a:rPr lang="nb-NO" dirty="0"/>
              <a:t>: Internkontroll system = den enkelte virksomhets internkontroll satt i system. Det skal ikke være tilfeldig og lederavhengig hvor, hvor mye og hvordan man jobber med internkontroll.</a:t>
            </a:r>
          </a:p>
          <a:p>
            <a:pPr marL="0" indent="0">
              <a:buNone/>
            </a:pPr>
            <a:r>
              <a:rPr lang="nb-NO" dirty="0"/>
              <a:t>DFØ har veiledning knyttet til det å etablere et internkontrollsystem. Vi tar utgangspunkt i en metode i seks steg for hvordan etablere og forbedre internkontrollen. Denne metoden er generisk og kan benyttes på alle organisatoriske nivå. På overordnet nivå/virksomhetsnivå må stegene sees i forhold til virksomhetsstyringen og </a:t>
            </a:r>
            <a:r>
              <a:rPr lang="nb-NO" dirty="0" err="1"/>
              <a:t>årshjulet</a:t>
            </a:r>
            <a:r>
              <a:rPr lang="nb-NO" dirty="0"/>
              <a:t>. Metoden inneholder samme elementene som i COSO rammeverket.</a:t>
            </a:r>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17</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58987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Vise hvordan arbeidet med internkontroll kan integreres i plan- og budsjettprosessene i virksomhetsstyringen</a:t>
            </a:r>
          </a:p>
          <a:p>
            <a:endParaRPr lang="nb-NO" dirty="0"/>
          </a:p>
          <a:p>
            <a:pPr marL="0" indent="0">
              <a:buNone/>
            </a:pPr>
            <a:r>
              <a:rPr lang="nb-NO" b="1" dirty="0"/>
              <a:t>Budskap</a:t>
            </a:r>
            <a:r>
              <a:rPr lang="nb-NO" dirty="0"/>
              <a:t>: Arbeidet med internkontroll krever både tid og penger og dette må planlegges for. Hvis ikke blir det ikke gjort. Større tiltak som krever både ressurser og penger bør inn i seksjon,- avdeling,- og virksomhetsplaner og følges opp der.</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18</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216400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Forklare hva som ligger i steget «planlegging» i metoden</a:t>
            </a:r>
          </a:p>
          <a:p>
            <a:pPr marL="0" indent="0">
              <a:buNone/>
            </a:pPr>
            <a:endParaRPr lang="nb-NO" dirty="0"/>
          </a:p>
          <a:p>
            <a:pPr marL="0" indent="0">
              <a:buNone/>
            </a:pPr>
            <a:r>
              <a:rPr lang="nb-NO" b="1" dirty="0"/>
              <a:t>Budskap</a:t>
            </a:r>
            <a:r>
              <a:rPr lang="nb-NO" dirty="0"/>
              <a:t>: </a:t>
            </a:r>
          </a:p>
          <a:p>
            <a:pPr marL="0" indent="0">
              <a:buNone/>
            </a:pPr>
            <a:r>
              <a:rPr lang="nb-NO" dirty="0"/>
              <a:t>Enhver virksomhet må ha oversikt over virksomhetens eksisterende internkontroll. Hvor god internkontroll har vi? Hvor/på hvilke områder har vi for lite internkontroll og hvor/på hvilke områder bruker evt. vi for mye ressurser på internkontroll?</a:t>
            </a:r>
          </a:p>
          <a:p>
            <a:pPr marL="0" indent="0">
              <a:buNone/>
            </a:pPr>
            <a:endParaRPr lang="nb-NO" dirty="0"/>
          </a:p>
          <a:p>
            <a:pPr marL="0" indent="0">
              <a:buNone/>
            </a:pPr>
            <a:r>
              <a:rPr lang="nb-NO" dirty="0"/>
              <a:t>Det er en rekke kilder som gir oss en indikasjon på virksomhetens kvalitet og modenhet på internkontrollen. Mange benytter såkalte modenhetsmodeller for å kartlegge og kommunisere hvilket nivå man anser å være på. Egenevalueringer av internkontrollen eller ledelsens gjennomgang er andre støtteverktøy i denne sammenhengen.</a:t>
            </a:r>
          </a:p>
          <a:p>
            <a:pPr marL="0" indent="0">
              <a:buNone/>
            </a:pPr>
            <a:endParaRPr lang="nb-NO" dirty="0"/>
          </a:p>
          <a:p>
            <a:pPr marL="0" indent="0">
              <a:buNone/>
            </a:pPr>
            <a:r>
              <a:rPr lang="nb-NO" dirty="0"/>
              <a:t>I tillegg til status på internkontrollen må ledelsen bestemme et ambisjonsnivå for hvor god internkontrollen bør være på ulike områder.</a:t>
            </a:r>
          </a:p>
          <a:p>
            <a:pPr marL="0" indent="0">
              <a:buNone/>
            </a:pPr>
            <a:endParaRPr lang="nb-NO" dirty="0"/>
          </a:p>
          <a:p>
            <a:pPr marL="0" indent="0">
              <a:buNone/>
            </a:pPr>
            <a:r>
              <a:rPr lang="nb-NO" dirty="0"/>
              <a:t>Oversikt over status sammenstilt med ambisjonsnivået vil mest sannsynlig gi et gap som virksomheten må gjøre noe med.</a:t>
            </a:r>
          </a:p>
          <a:p>
            <a:pPr marL="0" indent="0">
              <a:buNone/>
            </a:pPr>
            <a:r>
              <a:rPr lang="nb-NO" dirty="0"/>
              <a:t>Arbeid med internkontroll krever ressurser. Derfor bør virksomheten årlig ha en slik gjennomgang av status, ambisjon og gap i forkant av plan og budsjettarbeidet slik at virksomheten kan planlegge og sette av ressurser til arbeidet med internkontroll det aktuelle året for å lukke gapet.</a:t>
            </a:r>
          </a:p>
          <a:p>
            <a:pPr marL="0" indent="0">
              <a:buNone/>
            </a:pPr>
            <a:endParaRPr lang="nb-NO" dirty="0"/>
          </a:p>
          <a:p>
            <a:pPr marL="0" indent="0">
              <a:buNone/>
            </a:pPr>
            <a:r>
              <a:rPr lang="nb-NO" sz="1200" dirty="0"/>
              <a:t>Planlegging av internkontrollarbeidet innebærer altså å få opp en  overordnet status og ambisjon for internkontrollen, samt planlegge og sette av ressurser til arbeidet.</a:t>
            </a:r>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19</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83150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b="1" dirty="0"/>
              <a:t>Formål: </a:t>
            </a:r>
          </a:p>
          <a:p>
            <a:pPr marL="0" indent="0">
              <a:buNone/>
            </a:pPr>
            <a:r>
              <a:rPr lang="nb-NO" b="0" dirty="0"/>
              <a:t>Forklare hva som ligger i steget «risikovurderinger» i metoden. Planlegging (forrige steg) og risikovurdering går i hverandre og må sees i sammenheng!</a:t>
            </a:r>
          </a:p>
          <a:p>
            <a:pPr marL="0" indent="0">
              <a:buNone/>
            </a:pPr>
            <a:endParaRPr lang="nb-NO" b="1" dirty="0"/>
          </a:p>
          <a:p>
            <a:pPr marL="0" indent="0">
              <a:buNone/>
            </a:pPr>
            <a:endParaRPr lang="nb-NO" b="1" dirty="0"/>
          </a:p>
          <a:p>
            <a:pPr marL="0" indent="0">
              <a:buNone/>
            </a:pPr>
            <a:r>
              <a:rPr lang="nb-NO" b="1" dirty="0"/>
              <a:t>Budskap:</a:t>
            </a:r>
          </a:p>
          <a:p>
            <a:pPr marL="0" indent="0">
              <a:buNone/>
            </a:pPr>
            <a:r>
              <a:rPr lang="nb-NO" sz="1200" dirty="0"/>
              <a:t>Internkontrollen skal være risikobasert, dvs. at det er risiko- og vesentlighet som avgjør hvor det skal etableres tiltak og kontrollaktiviteter for å redusere uønskede hendelser/risiko. Risikovurderinger på overordnet nivå innebærer at ledelsen identifisere risikoer som kan true oppfyllelsen av virksomhetens mål og internkontrollsmålsetninger om målrettet og effektiv drift, overholdelse av lover og regler og pålitelig rapportering. </a:t>
            </a:r>
            <a:endParaRPr lang="nb-NO" b="1" dirty="0"/>
          </a:p>
          <a:p>
            <a:pPr marL="0" indent="0">
              <a:buNone/>
            </a:pPr>
            <a:endParaRPr lang="nb-NO" b="1" dirty="0"/>
          </a:p>
          <a:p>
            <a:pPr marL="0" indent="0">
              <a:buNone/>
            </a:pPr>
            <a:r>
              <a:rPr lang="nb-NO" b="1" dirty="0"/>
              <a:t>Etablere et grunnlag for risikovurdering og etablering av internkontroll</a:t>
            </a:r>
          </a:p>
          <a:p>
            <a:r>
              <a:rPr lang="nb-NO" dirty="0"/>
              <a:t>Gode risikovurderinger forutsetter at ledelsen har oversikt over hvilke mål og krav som stilles til virksomheten.</a:t>
            </a:r>
          </a:p>
          <a:p>
            <a:r>
              <a:rPr lang="nb-NO" dirty="0"/>
              <a:t>Mål og krav fremkommer blant annet i overordnede styringsdokumenter som Prop. 1 S, tildelings- brev, instruks for økonomi- og virksomhetsstyring fra departement til virksomhet og internt fastsatte styringsdokumenter som eksempelvis strategi, virksomhetsplan og/eller virksomhetsavtale mellom virksomhetsleder og ledere på underliggende nivåer.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 krav ligger hvilke sentrale lover og regler virksomheten er underlagt og som den må passe på å overholde. Det kan være krav som gis gjennom lover og regler, forskrifter og internt fastsatte policyer og prosedyrer. Videre må virksomheten forholde seg til ulike eksterne og interne rapporteringskrav.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På virksomhetsnivå vil det være naturlig med en årlig gjennomgang av overordnede mål og krav for å identifisere om det har skjedd endringer fra tidligere år, og for å definere grunnlaget for risikovurderingene. Denne gjennomgangen vil gjerne skje som et ledd i den ordinære planprosessen i virksomheten, og den vil inngå som en del av forberedelsene til den overordnede risikovurderingen. Virksomhetens risikovurderinger og risikotoleranse vil i den forbindelse også kunne være gjenstand for dialog mellom departement og underliggende virksomhet gjennom etatsstyringsdialogen.</a:t>
            </a:r>
          </a:p>
          <a:p>
            <a:r>
              <a:rPr lang="nb-NO" dirty="0"/>
              <a:t>De målene og kravene som gjelder for virksomheten som helhet, må i nødvendig grad operasjonaliseres og konkretiseres til mål og krav på lavere nivåer, eksempelvis for ulike avdelinger,  seksjoner og prosesser. På tilsvarende måte som på virksomhetsnivå vil det være naturlig at ledere på lavere nivåer årlig gjennomgår og oppdaterer mål og krav for eget ansvarsområde. Det vil vanligvis skje som en del av planprosessen for enheten og inngå som en del av forberedelsene til risikovurderinger på eget ansvarsområde. </a:t>
            </a:r>
          </a:p>
          <a:p>
            <a:r>
              <a:rPr lang="nb-NO" dirty="0"/>
              <a:t>Gode risikovurderinger forutsetter også at ledelsen har oversikt over organisering og ansvarsfordeling i virksomheten. Dette omfatter oversikt over hvilke prosesser som er etablert for å sikre at mål og krav blir oppfylt, og som det derfor er spesielt viktig å prioritere i internkontrollarbeidet, samt hvem som er ansvarlig for prosessene (prosesseiere).  </a:t>
            </a:r>
          </a:p>
          <a:p>
            <a:r>
              <a:rPr lang="nb-NO" dirty="0"/>
              <a:t>Siden kvaliteten på produkt- og tjenesteleveranser vil være avhengig av effektiv internkontroll både i og i tilknytning til prosessene, bør det, i tillegg til den overordnede risikovurderingen, i prinsippet gjennomføres risikovurderinger av alle vesentlige operative prosesser i virksomheten. Det er virksomhetsledelsen som beslutter hvilke prosesser som er å betrakte som vesentlige i denne sammenheng. </a:t>
            </a:r>
          </a:p>
          <a:p>
            <a:endParaRPr lang="nb-NO" dirty="0"/>
          </a:p>
          <a:p>
            <a:endParaRPr lang="nb-NO" dirty="0"/>
          </a:p>
          <a:p>
            <a:pPr marL="0" indent="0">
              <a:buNone/>
            </a:pPr>
            <a:r>
              <a:rPr lang="nb-NO" b="1" dirty="0"/>
              <a:t>Gjennomføre risikovurderinger </a:t>
            </a:r>
          </a:p>
          <a:p>
            <a:pPr marL="171450"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Når det er klart hvilke mål og krav virksomheten har å forholde seg til, kan det gjennomføres risikovurderinger knyttet til disse. I internkontrollsammenheng bør oppmerksomheten også rettes mot risikoer som kan hindre at de tre internkontrollmålsettingene målrettet og effektiv drift, pålitelig rapportering og overholdelse av lover og regler blir oppfylt. I praksis innebærer det at ledelsen i sin risikovurdering på virksomhetsnivå også må sørge for at alle disse tre internkontrollmålsettingene ivaretas i vurderingen. Dette innebærer at risikovurderingen på virksomhetsnivå vil ha både en strategisk tilnærming gjennom å vurdere risiko opp mot overordnede mål og krav (gjøre de riktige tingene) og en operasjonell tilnærming gjennom å vurdere risiko ut fra oppfyllelse av de tre internkontrollmålsettingene (gjøre tingene riktig). </a:t>
            </a:r>
          </a:p>
          <a:p>
            <a:pPr marL="171450"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Det vil være naturlig at ledelsen ved risikovurderinger på virksomhetsnivå tar i betraktning vurderinger som er gjennomført på lavere nivåer. På denne måten vil risikoer som er synliggjort i risikovurderingen på lavere nivåer gi relevant informasjon til risikovurderingen på virksomhetsnivå.</a:t>
            </a:r>
          </a:p>
          <a:p>
            <a:pPr marL="171450"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Etter at ledelsen har gjennomført risikovurdering på virksomhetsnivå, kan resultatet oppsummeres i en samlet oversikt som viser hvilke prosesser, systemer, verdier som eksponeres for de identifiserte risikoene. En slik oversikt gir et bilde av hvilke områder ledelsen bør prioritere i internkontrollarbeidet. På denne måten vil virksomhetsledelsen gjennom risikovurderingen nyansere og supplere sin vurdering av hvilke prosesser og områder som vurderes som mest vesentlige i internkontrollsammenheng.</a:t>
            </a:r>
          </a:p>
          <a:p>
            <a:pPr marL="171450"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Som grunnlag for en risikovurdering av operative prosesser er det nyttig å ha en oversikt over: </a:t>
            </a:r>
          </a:p>
          <a:p>
            <a:pPr marL="358775" lvl="1"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mål for prosessen</a:t>
            </a:r>
          </a:p>
          <a:p>
            <a:pPr marL="358775" lvl="1"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hvilke aktiviteter som inngår i prosessen </a:t>
            </a:r>
          </a:p>
          <a:p>
            <a:pPr marL="358775" lvl="1"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hvilke risikoer prosessen er eksponert for </a:t>
            </a:r>
          </a:p>
          <a:p>
            <a:pPr marL="358775" lvl="1" indent="-171450" algn="l" defTabSz="914400" rtl="0" eaLnBrk="1" latinLnBrk="0" hangingPunct="1">
              <a:buFont typeface="Arial" panose="020B0604020202020204" pitchFamily="34" charset="0"/>
              <a:buChar char="•"/>
            </a:pPr>
            <a:r>
              <a:rPr lang="nb-NO" sz="1200" b="0" i="0" kern="1200" dirty="0">
                <a:solidFill>
                  <a:schemeClr val="tx1"/>
                </a:solidFill>
                <a:latin typeface="Arial Regular"/>
                <a:ea typeface="+mn-ea"/>
                <a:cs typeface="+mn-cs"/>
              </a:rPr>
              <a:t>hvilke kontroller og øvrige risikoreduserende tiltak som eksisterer </a:t>
            </a:r>
          </a:p>
          <a:p>
            <a:pPr marL="171450" indent="-171450" algn="l" defTabSz="914400" rtl="0" eaLnBrk="1" latinLnBrk="0" hangingPunct="1">
              <a:buFont typeface="Arial" panose="020B0604020202020204" pitchFamily="34" charset="0"/>
              <a:buChar char="•"/>
            </a:pPr>
            <a:endParaRPr lang="nb-NO" sz="1200" b="0" i="0" kern="1200" dirty="0">
              <a:solidFill>
                <a:schemeClr val="tx1"/>
              </a:solidFill>
              <a:latin typeface="Arial Regular"/>
              <a:ea typeface="+mn-ea"/>
              <a:cs typeface="+mn-cs"/>
            </a:endParaRPr>
          </a:p>
          <a:p>
            <a:pPr marL="0" indent="0">
              <a:buNone/>
            </a:pPr>
            <a:r>
              <a:rPr lang="nb-NO" sz="1200" b="1" i="0" kern="1200" dirty="0">
                <a:solidFill>
                  <a:schemeClr val="tx1"/>
                </a:solidFill>
                <a:latin typeface="Arial Regular"/>
                <a:ea typeface="+mn-ea"/>
                <a:cs typeface="+mn-cs"/>
              </a:rPr>
              <a:t>Vurdere behov for tiltak og/eller oppfølging </a:t>
            </a:r>
          </a:p>
          <a:p>
            <a:pPr marL="0" indent="0">
              <a:buNone/>
            </a:pPr>
            <a:r>
              <a:rPr lang="nb-NO" sz="1200" dirty="0">
                <a:solidFill>
                  <a:schemeClr val="tx1"/>
                </a:solidFill>
              </a:rPr>
              <a:t>Basert på ledelsens overordnede risikovurdering vil ledelsen se hvilke sentrale aktiviteter/prosesser, systemer og verdier det er behov for å ha særlig god internkontroll og hvor det således bør bli gjennomført risikovurderinger på lavere nivåer som grunnlag for å etablere tiltak og kontrollaktiviteter for å forebygge uønskede hendelser.</a:t>
            </a:r>
          </a:p>
          <a:p>
            <a:pPr marL="0" indent="0">
              <a:buNone/>
            </a:pPr>
            <a:endParaRPr lang="nb-NO" sz="1200" b="1" i="0" kern="1200" dirty="0">
              <a:solidFill>
                <a:schemeClr val="tx1"/>
              </a:solidFill>
              <a:latin typeface="Arial Regular"/>
              <a:ea typeface="+mn-ea"/>
              <a:cs typeface="+mn-cs"/>
            </a:endParaRPr>
          </a:p>
          <a:p>
            <a:r>
              <a:rPr lang="nb-NO" sz="1200" b="0" i="0" kern="1200" dirty="0">
                <a:solidFill>
                  <a:schemeClr val="tx1"/>
                </a:solidFill>
                <a:latin typeface="Arial Regular"/>
                <a:ea typeface="+mn-ea"/>
                <a:cs typeface="+mn-cs"/>
              </a:rPr>
              <a:t>Risikovurderinger vil, uavhengig av hvilket nivå de er gjennomført på, lede til ulike typer beslutninger om hvordan gjenværende risiko bør håndteres. I prinsippet har ledelsen fire valg med hensyn til å håndtere risiko, nemlig å:</a:t>
            </a:r>
          </a:p>
          <a:p>
            <a:pPr lvl="1"/>
            <a:r>
              <a:rPr lang="nb-NO" sz="1200" b="0" i="0" kern="1200" dirty="0">
                <a:solidFill>
                  <a:schemeClr val="tx1"/>
                </a:solidFill>
                <a:latin typeface="Arial Regular"/>
                <a:ea typeface="+mn-ea"/>
                <a:cs typeface="+mn-cs"/>
              </a:rPr>
              <a:t>Akseptere risikoen </a:t>
            </a:r>
          </a:p>
          <a:p>
            <a:pPr lvl="1"/>
            <a:r>
              <a:rPr lang="nb-NO" sz="1200" b="0" i="0" kern="1200" dirty="0">
                <a:solidFill>
                  <a:schemeClr val="tx1"/>
                </a:solidFill>
                <a:latin typeface="Arial Regular"/>
                <a:ea typeface="+mn-ea"/>
                <a:cs typeface="+mn-cs"/>
              </a:rPr>
              <a:t>Dele risikoen  </a:t>
            </a:r>
          </a:p>
          <a:p>
            <a:pPr lvl="1"/>
            <a:r>
              <a:rPr lang="nb-NO" sz="1200" b="0" i="0" kern="1200" dirty="0">
                <a:solidFill>
                  <a:schemeClr val="tx1"/>
                </a:solidFill>
                <a:latin typeface="Arial Regular"/>
                <a:ea typeface="+mn-ea"/>
                <a:cs typeface="+mn-cs"/>
              </a:rPr>
              <a:t>Unngå risikoen  </a:t>
            </a:r>
          </a:p>
          <a:p>
            <a:pPr lvl="1"/>
            <a:r>
              <a:rPr lang="nb-NO" sz="1200" b="0" i="0" kern="1200" dirty="0">
                <a:solidFill>
                  <a:schemeClr val="tx1"/>
                </a:solidFill>
                <a:latin typeface="Arial Regular"/>
                <a:ea typeface="+mn-ea"/>
                <a:cs typeface="+mn-cs"/>
              </a:rPr>
              <a:t>Redusere risikoen</a:t>
            </a:r>
          </a:p>
          <a:p>
            <a:r>
              <a:rPr lang="nb-NO" sz="1200" b="0" i="0" kern="1200" dirty="0">
                <a:solidFill>
                  <a:schemeClr val="tx1"/>
                </a:solidFill>
                <a:latin typeface="Arial Regular"/>
                <a:ea typeface="+mn-ea"/>
                <a:cs typeface="+mn-cs"/>
              </a:rPr>
              <a:t>I mange tilfeller vil statlige virksomheter ikke kunne velge verken å dele eller å unngå risikoen, siden produkt-/tjenesteområder og tilhørende mål og krav er fastsatt som en del av samfunnsoppdraget. I praksis vil det derfor som oftest være mest aktuelt å redusere risikoen, forutsatt at risikoen ikke kan aksepteres.  </a:t>
            </a:r>
          </a:p>
          <a:p>
            <a:r>
              <a:rPr lang="nb-NO" sz="1200" b="0" i="0" kern="1200" dirty="0">
                <a:solidFill>
                  <a:schemeClr val="tx1"/>
                </a:solidFill>
                <a:latin typeface="Arial Regular"/>
                <a:ea typeface="+mn-ea"/>
                <a:cs typeface="+mn-cs"/>
              </a:rPr>
              <a:t>Når tiltak skal vurderes, må det besluttes hvem som er risikoeier, og som i kraft av denne rollen gis ansvar for å identifisere, vurdere og prioritere aktuelle tiltak som kan håndtere risikoen. Det må også avklares om risikoeier har myndighet til å beslutte tiltak, eller om beslutningen må løftes til et høyere nivå. Ofte vil risikoeier være prosesseier eller linjeleder, men virksomhetsledelsen kan også være risikoeier. </a:t>
            </a:r>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20</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69580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b="0" dirty="0"/>
              <a:t>: </a:t>
            </a:r>
          </a:p>
          <a:p>
            <a:pPr marL="0" indent="0">
              <a:buNone/>
            </a:pPr>
            <a:r>
              <a:rPr lang="nb-NO" b="0" dirty="0"/>
              <a:t>Vise at risikovurderinger blir gjennomført på ulike organisatoriske nivåer. Både top-</a:t>
            </a:r>
            <a:r>
              <a:rPr lang="nb-NO" b="0" dirty="0" err="1"/>
              <a:t>down</a:t>
            </a:r>
            <a:r>
              <a:rPr lang="nb-NO" b="0" dirty="0"/>
              <a:t> ved at ledelsen ser på virksomheten som helhet, og </a:t>
            </a:r>
            <a:r>
              <a:rPr lang="nb-NO" b="0" dirty="0" err="1"/>
              <a:t>bottum</a:t>
            </a:r>
            <a:r>
              <a:rPr lang="nb-NO" b="0" dirty="0"/>
              <a:t>-up som følge av at det blir gjort risikovurderinger på lavere organisatoriske nivåer og på særskilte områder hvor dette eksempelvis er lovpålagt eller hvor det fra den overordnede risikovurderingen fremkommer at det er særlig stor risiko og vesentlighet i forhold til at virksomheten når sine mål</a:t>
            </a:r>
            <a:endParaRPr lang="nb-NO" b="1" dirty="0"/>
          </a:p>
          <a:p>
            <a:endParaRPr lang="nb-NO" dirty="0"/>
          </a:p>
          <a:p>
            <a:pPr marL="0" indent="0">
              <a:buNone/>
            </a:pPr>
            <a:r>
              <a:rPr lang="nb-NO" b="1" dirty="0"/>
              <a:t>Budskap</a:t>
            </a:r>
            <a:r>
              <a:rPr lang="nb-NO" dirty="0"/>
              <a:t>: Internkontrollen skal være risikobasert på alle organisatoriske nivå slik at risikovurderinger som metode blir brukt som utgangspunkt for å etablere tiltak og kontrollaktiviteter i hele virksomheten.</a:t>
            </a:r>
          </a:p>
          <a:p>
            <a:pPr marL="0" indent="0">
              <a:buNone/>
            </a:pPr>
            <a:endParaRPr lang="nb-NO" dirty="0"/>
          </a:p>
          <a:p>
            <a:pPr marL="0" indent="0">
              <a:buNone/>
            </a:pPr>
            <a:r>
              <a:rPr lang="nb-NO" dirty="0"/>
              <a:t>Ledelsen definerer risikotoleranse og bestemmer ambisjon for hvor virksomheten skal ha særlig god internkontroll med utgangspunkt i sin overordnede risikovurdering</a:t>
            </a:r>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21</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997381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Vise at internkontrollen skal integreres i systemer og prosesser og måten vi jobber på. Skal være «bygget inn» og ikke komme «i tillegg til» og løsrevet fra de ordinære drift og utviklingsaktivitetene</a:t>
            </a:r>
          </a:p>
          <a:p>
            <a:endParaRPr lang="nb-NO" dirty="0"/>
          </a:p>
          <a:p>
            <a:pPr marL="0" indent="0">
              <a:buNone/>
            </a:pPr>
            <a:r>
              <a:rPr lang="nb-NO" b="1" dirty="0"/>
              <a:t>Budskap</a:t>
            </a:r>
            <a:r>
              <a:rPr lang="nb-NO" dirty="0"/>
              <a:t>: </a:t>
            </a:r>
          </a:p>
          <a:p>
            <a:r>
              <a:rPr lang="nb-NO" dirty="0"/>
              <a:t>Ref. § 14 i Reglementet. Merk at alle virksomheter skal etablere systemer og rutiner som har innebygget internkontroll for å forhindre styringssvikt, feil og mangler.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Ref. blant annet Bestemmelsene pkt. 2.4: Virksomhetens ledelse skal etablere systemer, rutiner og tiltak for å utøve nødvendig internkontroll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 virksomheten som har lykkes med et godt internkontrollsystem er de som har klart å få dette godt integrert i den øvrige virksomhetsstyringen – i konkrete aktiviteter og prosesser i virksomhetens drift og utvikling</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22</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2269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b="1" dirty="0"/>
              <a:t>Formål</a:t>
            </a:r>
            <a:r>
              <a:rPr lang="nb-NO" b="0" dirty="0"/>
              <a:t>: </a:t>
            </a:r>
          </a:p>
          <a:p>
            <a:pPr marL="0" indent="0">
              <a:buNone/>
            </a:pPr>
            <a:r>
              <a:rPr lang="nb-NO" b="0" dirty="0"/>
              <a:t>Forklare hva som ligger i steget utforme tiltak i metoden. Vise at tiltak/kontrollaktiviteter blir etablert på ulike nivåer i organisasjonen med utgangspunkt i risikovurderinger fra forrige steg.</a:t>
            </a:r>
            <a:endParaRPr lang="nb-NO" b="1" dirty="0"/>
          </a:p>
          <a:p>
            <a:endParaRPr lang="nb-NO" dirty="0"/>
          </a:p>
          <a:p>
            <a:pPr marL="0" indent="0">
              <a:buNone/>
            </a:pPr>
            <a:r>
              <a:rPr lang="nb-NO" b="1" dirty="0"/>
              <a:t>Budskap</a:t>
            </a:r>
            <a:r>
              <a:rPr lang="nb-NO"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Risiko som er utenfor akseptert nivå må håndteres ved tiltak/kontrollaktiviteter.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2"/>
                </a:solidFill>
              </a:rPr>
              <a:t>På høyeste nivå vil det bli gjort en gang i året, men på lavere nivåer løpende</a:t>
            </a:r>
            <a:endParaRPr lang="nb-NO" sz="120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chemeClr val="tx2"/>
                </a:solidFill>
              </a:rPr>
              <a:t>Det kan utarbeides risikoreduserende tiltak og kontroller på alle nivåer i virksomheten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chemeClr val="tx2"/>
                </a:solidFill>
              </a:rPr>
              <a:t>Det er viktig at beslutninger om hvilke tiltak som skal iverksettes, fattes på riktig nivå i virksomheten og av personer som har myndighet til å fatte slike beslutninger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t>Kontroll koster og det må alltid gjøres en kost/nyttevurdering i beslutning av tiltak. </a:t>
            </a:r>
            <a:r>
              <a:rPr lang="nb-NO" sz="1200" dirty="0">
                <a:solidFill>
                  <a:schemeClr val="tx2"/>
                </a:solidFill>
              </a:rPr>
              <a:t>Tiltakene bør vurderes etter hvor stor verdi de har for virksomheten og hvor realiserbart tiltaket 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chemeClr val="tx2"/>
                </a:solidFill>
              </a:rPr>
              <a:t>Utforming av tiltak skal legge til rette for å kunne gjennomføre tiltaket og tiltaket må ha en ansvarlig og tidsfrist</a:t>
            </a:r>
            <a:endParaRPr lang="nb-NO" dirty="0"/>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23</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336103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Her får du svar på hva vi DFØ legger i begrepet internkontroll, hva som er kravene til internkontroll på et overordnet nivå i økonomiregelverket, hvorfor internkontroll er viktig i statlig styring, samt hvordan du kan gå frem på en strukturert og systematisk måte for å etablere og forbedre internkontrollen.</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3912711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b="0" dirty="0"/>
              <a:t>: </a:t>
            </a:r>
          </a:p>
          <a:p>
            <a:pPr marL="0" indent="0">
              <a:buNone/>
            </a:pPr>
            <a:r>
              <a:rPr lang="nb-NO" dirty="0"/>
              <a:t>Forklare hva som ligger i steget «implementering» i metoden</a:t>
            </a:r>
            <a:endParaRPr lang="nb-NO" b="1" dirty="0"/>
          </a:p>
          <a:p>
            <a:endParaRPr lang="nb-NO" dirty="0"/>
          </a:p>
          <a:p>
            <a:pPr marL="0" indent="0">
              <a:buNone/>
            </a:pPr>
            <a:r>
              <a:rPr lang="nb-NO" b="1" dirty="0"/>
              <a:t>Budskap</a:t>
            </a:r>
            <a:r>
              <a:rPr lang="nb-NO" dirty="0"/>
              <a:t>: </a:t>
            </a:r>
          </a:p>
          <a:p>
            <a:pPr marL="0" indent="0">
              <a:buNone/>
            </a:pPr>
            <a:r>
              <a:rPr lang="nb-NO" dirty="0"/>
              <a:t>Når et tiltak eller kontrollaktivitet er utformet så er det ikke gitt at tiltaket vil bli etterlevd og gi ønsket effekt av seg selv. </a:t>
            </a:r>
          </a:p>
          <a:p>
            <a:pPr marL="0" indent="0">
              <a:buNone/>
            </a:pPr>
            <a:r>
              <a:rPr lang="nb-NO" dirty="0"/>
              <a:t>Noen viktige elementer for all endring er;</a:t>
            </a:r>
          </a:p>
          <a:p>
            <a:pPr marL="171450" indent="-171450"/>
            <a:r>
              <a:rPr lang="nb-NO" dirty="0"/>
              <a:t>Informasjon og kommunikasjon til berørte av tiltaket. </a:t>
            </a:r>
          </a:p>
          <a:p>
            <a:pPr marL="171450" indent="-171450"/>
            <a:r>
              <a:rPr lang="nb-NO" dirty="0"/>
              <a:t>Forankring og forståelse for «hvorfor»</a:t>
            </a:r>
          </a:p>
          <a:p>
            <a:pPr marL="171450" indent="-171450"/>
            <a:r>
              <a:rPr lang="nb-NO" dirty="0"/>
              <a:t>Opplæring for å gjøre noe på en ny måte</a:t>
            </a:r>
          </a:p>
          <a:p>
            <a:pPr marL="171450" indent="-171450"/>
            <a:r>
              <a:rPr lang="nb-NO" dirty="0" err="1"/>
              <a:t>Systemstøtte</a:t>
            </a:r>
            <a:r>
              <a:rPr lang="nb-NO" dirty="0"/>
              <a:t> eller verktøy som må til får å gjennomføre tiltaket på en god måte</a:t>
            </a:r>
          </a:p>
          <a:p>
            <a:pPr marL="0" indent="0">
              <a:buNone/>
            </a:pPr>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24</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39422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Formål</a:t>
            </a:r>
            <a:r>
              <a:rPr lang="nb-NO" dirty="0"/>
              <a:t>: Vise at interkontroll skal være integrert i oppfølging og rapporteringsprosessene i virksomhetsstyringen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Budskap</a:t>
            </a:r>
            <a:r>
              <a:rPr lang="nb-NO"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Ref. blant annet Bestemmelsene pkt. 2.4: Virksomhetens ledelse skal påse at internkontrollen er tilpasset risiko og vesentlighet, at den fungerer på en hensiktsmessig måte og at den kan dokumenteres.</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25</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417166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b="0" dirty="0"/>
              <a:t>: </a:t>
            </a:r>
            <a:r>
              <a:rPr lang="nb-NO" dirty="0"/>
              <a:t>Forklare hva som ligger i steget «oppfølging» i metoden og </a:t>
            </a:r>
            <a:r>
              <a:rPr lang="nb-NO" b="0" dirty="0"/>
              <a:t>vise at oppfølging er en vesentlig del arbeidet med internkontroll</a:t>
            </a:r>
            <a:endParaRPr lang="nb-NO" b="1" dirty="0"/>
          </a:p>
          <a:p>
            <a:endParaRPr lang="nb-NO" dirty="0"/>
          </a:p>
          <a:p>
            <a:pPr marL="0" indent="0">
              <a:buNone/>
            </a:pPr>
            <a:r>
              <a:rPr lang="nb-NO" b="1" dirty="0"/>
              <a:t>Budskap</a:t>
            </a:r>
            <a:r>
              <a:rPr lang="nb-NO" dirty="0"/>
              <a:t>: </a:t>
            </a:r>
          </a:p>
          <a:p>
            <a:pPr marL="171450" indent="-171450"/>
            <a:r>
              <a:rPr lang="nb-NO" dirty="0"/>
              <a:t>Når tiltak er implementert så er det ikke sikkert de likevel blir gjennomført av ledere og ansatte. Vi må følge opp og påse at viktige tiltak og kontroller blir gjennomført og vi må følge opp at tiltak/kontrollaktiviteter håndterer de risikoene de var ment å håndtere. </a:t>
            </a:r>
            <a:r>
              <a:rPr lang="nb-NO" dirty="0" err="1"/>
              <a:t>Pga</a:t>
            </a:r>
            <a:r>
              <a:rPr lang="nb-NO" dirty="0"/>
              <a:t> av kontinuerlige endringer vil ikke et tiltak eller kontrollaktivitet ha uendelig levetid</a:t>
            </a:r>
          </a:p>
          <a:p>
            <a:pPr marL="171450" indent="-171450"/>
            <a:r>
              <a:rPr lang="nb-NO" dirty="0"/>
              <a:t>Oppfølging koster så vi må følge opp de områdene som er risikoutsatte og vesentlige (høy konsekvens dersom svikt og feil), eller på de områdene som det fare for at det kan oppstå svikt og feil (høy sannsynlighet som følge av stor kompleksitet, endringer, trusler mv.)</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26</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349691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b="0" dirty="0"/>
              <a:t>: </a:t>
            </a:r>
            <a:r>
              <a:rPr lang="nb-NO" dirty="0"/>
              <a:t>Forklare hva som ligger i steget «rapportering» i metoden. </a:t>
            </a:r>
          </a:p>
          <a:p>
            <a:pPr marL="0" indent="0">
              <a:buNone/>
            </a:pPr>
            <a:endParaRPr lang="nb-NO" dirty="0"/>
          </a:p>
          <a:p>
            <a:pPr marL="0" indent="0">
              <a:buNone/>
            </a:pPr>
            <a:r>
              <a:rPr lang="nb-NO" b="1" dirty="0"/>
              <a:t>Budskap</a:t>
            </a:r>
            <a:r>
              <a:rPr lang="nb-NO" dirty="0"/>
              <a:t>: </a:t>
            </a:r>
          </a:p>
          <a:p>
            <a:pPr marL="171450" indent="-171450"/>
            <a:r>
              <a:rPr lang="nb-NO" dirty="0"/>
              <a:t>Ledelsen trenger en bekreftelse på at internkontrollen som er etablert er etterlevd og fungerer. Viktig informasjon fra oppfølging av internkontrollen må derfor rapporteres til rett nivå, til rett tid slik at ledelsen får trygghet for at kritiske risikoer er håndtert og at internkontrollsystemet er tilfredsstillende</a:t>
            </a:r>
          </a:p>
          <a:p>
            <a:pPr marL="171450" indent="-171450"/>
            <a:r>
              <a:rPr lang="nb-NO" dirty="0"/>
              <a:t>Rapportering knyttet til internkontroll bør integrerer i øvrig rapportering i størst mulig grad så det ikke blir et eget løp ved siden av</a:t>
            </a:r>
          </a:p>
          <a:p>
            <a:pPr marL="171450" indent="-171450"/>
            <a:r>
              <a:rPr lang="nb-NO" dirty="0"/>
              <a:t>Sammenstilling av rapportering på internkontroll fra ulike organisatoriske nivå danner grunnlag for ledelsen sin samlede vurdering av internkontrollen innenfor sitt ansvarsområde og for virksomheten totalt sett er god nok, ref. kap. 4 Styring og kontroll i virksomheten sin årsrapport</a:t>
            </a:r>
          </a:p>
          <a:p>
            <a:pPr marL="171450" indent="-171450"/>
            <a:r>
              <a:rPr lang="nb-NO" dirty="0"/>
              <a:t>Rapportering knyttet til internkontrollen blir brukt inn i planlegging og risikovurdering av neste års forbedringsarbeid knyttet til internkontroll</a:t>
            </a:r>
          </a:p>
          <a:p>
            <a:pPr marL="0" indent="0">
              <a:buNone/>
            </a:pPr>
            <a:endParaRPr lang="nb-NO" dirty="0"/>
          </a:p>
          <a:p>
            <a:pPr marL="0" indent="0">
              <a:buNone/>
            </a:pPr>
            <a:r>
              <a:rPr lang="nb-NO" dirty="0"/>
              <a:t>Rapportering koster og det må være bevissthet rundt hva det er nødvendig å ha rapportering på</a:t>
            </a:r>
          </a:p>
          <a:p>
            <a:pPr marL="0" indent="0">
              <a:buNone/>
            </a:pPr>
            <a:endParaRPr lang="nb-NO" dirty="0"/>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27</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083152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b="1" dirty="0"/>
              <a:t>Formål</a:t>
            </a:r>
            <a:r>
              <a:rPr lang="nb-NO" dirty="0"/>
              <a:t>:</a:t>
            </a:r>
          </a:p>
          <a:p>
            <a:pPr marL="0" indent="0">
              <a:buNone/>
            </a:pPr>
            <a:r>
              <a:rPr lang="nb-NO" dirty="0"/>
              <a:t>Informere om at det finnes verktøy til hvert prosess-steg og til fundamentet for god internkontroll (styrings- og kontrollmiljø og informasjon og kommunikasjon). Det er link til disse i vedlegg sammen med illustrasjon av noen av de mest relevante verktøyene. </a:t>
            </a:r>
          </a:p>
          <a:p>
            <a:pPr marL="0" indent="0">
              <a:buNone/>
            </a:pPr>
            <a:endParaRPr lang="nb-NO" dirty="0"/>
          </a:p>
          <a:p>
            <a:pPr marL="0" indent="0">
              <a:buNone/>
            </a:pPr>
            <a:r>
              <a:rPr lang="nb-NO" b="1" dirty="0"/>
              <a:t>Budskap</a:t>
            </a:r>
            <a:r>
              <a:rPr lang="nb-NO" dirty="0"/>
              <a:t>:</a:t>
            </a:r>
          </a:p>
          <a:p>
            <a:pPr marL="0" indent="0">
              <a:buNone/>
            </a:pPr>
            <a:r>
              <a:rPr lang="nb-NO" dirty="0"/>
              <a:t>NB 1: Tenk igjennom hva det er behov for støtte til? Hvilken fase? Ikke nødvendig ta i bruk alle verktøyene – velg de som gir nytte  </a:t>
            </a:r>
          </a:p>
          <a:p>
            <a:pPr marL="0" indent="0">
              <a:buNone/>
            </a:pPr>
            <a:r>
              <a:rPr lang="nb-NO" dirty="0"/>
              <a:t>NB 2: Verktøyene må tilpasses den enkelte virksomhets behov. Sjeldent bare å laste ned å ta i bruk «as is»</a:t>
            </a:r>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28</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412516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Budskap «bedre internkontroll»:</a:t>
            </a:r>
          </a:p>
          <a:p>
            <a:r>
              <a:rPr lang="nb-NO" dirty="0"/>
              <a:t>Internkontroll koster og det er ikke god internkontroll å ha like god kontroll på alt! Hvor har vi for dårlig internkontroll og hvor har vi kanskje for mye internkontroll?</a:t>
            </a:r>
          </a:p>
          <a:p>
            <a:r>
              <a:rPr lang="nb-NO" dirty="0"/>
              <a:t>Husk at internkontrollen skal være «innebygget» i virksomhetsstyringen og i prosesser og aktiviteter i størst mulig grad! Blir det et arbeide løsrevet fra styring, drift og utvikling er det vanskelig å lykkes med å få en levende og god internkontroll</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30</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1015328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b="1" dirty="0"/>
              <a:t>Hva er det? </a:t>
            </a:r>
          </a:p>
          <a:p>
            <a:pPr eaLnBrk="0" fontAlgn="base" hangingPunct="0">
              <a:spcBef>
                <a:spcPct val="0"/>
              </a:spcBef>
              <a:spcAft>
                <a:spcPct val="0"/>
              </a:spcAft>
            </a:pPr>
            <a:r>
              <a:rPr lang="nb-NO" sz="1200" dirty="0">
                <a:solidFill>
                  <a:srgbClr val="141313"/>
                </a:solidFill>
              </a:rPr>
              <a:t>Internkontroll er en </a:t>
            </a:r>
            <a:r>
              <a:rPr lang="nb-NO" sz="1200" b="1" dirty="0">
                <a:solidFill>
                  <a:srgbClr val="141313"/>
                </a:solidFill>
              </a:rPr>
              <a:t>prosess</a:t>
            </a:r>
            <a:r>
              <a:rPr lang="nb-NO" sz="1200" dirty="0">
                <a:solidFill>
                  <a:srgbClr val="141313"/>
                </a:solidFill>
              </a:rPr>
              <a:t>, gjennomført av virksomhetens </a:t>
            </a:r>
            <a:r>
              <a:rPr lang="nb-NO" sz="1200" b="1" dirty="0">
                <a:solidFill>
                  <a:srgbClr val="141313"/>
                </a:solidFill>
              </a:rPr>
              <a:t>ledelse </a:t>
            </a:r>
            <a:r>
              <a:rPr lang="nb-NO" sz="1200" dirty="0">
                <a:solidFill>
                  <a:srgbClr val="141313"/>
                </a:solidFill>
              </a:rPr>
              <a:t>og </a:t>
            </a:r>
            <a:r>
              <a:rPr lang="nb-NO" sz="1200" b="1" dirty="0">
                <a:solidFill>
                  <a:srgbClr val="141313"/>
                </a:solidFill>
              </a:rPr>
              <a:t>ansatte,</a:t>
            </a:r>
            <a:r>
              <a:rPr lang="nb-NO" sz="1200" dirty="0">
                <a:solidFill>
                  <a:srgbClr val="141313"/>
                </a:solidFill>
              </a:rPr>
              <a:t> som er utformet for å gi </a:t>
            </a:r>
            <a:r>
              <a:rPr lang="nb-NO" sz="1200" b="1" dirty="0">
                <a:solidFill>
                  <a:srgbClr val="141313"/>
                </a:solidFill>
              </a:rPr>
              <a:t>rimelig sikkerhet </a:t>
            </a:r>
            <a:r>
              <a:rPr lang="nb-NO" sz="1200" dirty="0">
                <a:solidFill>
                  <a:srgbClr val="141313"/>
                </a:solidFill>
              </a:rPr>
              <a:t>vedrørende måloppnåelse innen følgende områder: </a:t>
            </a:r>
          </a:p>
          <a:p>
            <a:pPr lvl="1" eaLnBrk="0" fontAlgn="base" hangingPunct="0">
              <a:spcBef>
                <a:spcPct val="0"/>
              </a:spcBef>
              <a:spcAft>
                <a:spcPct val="0"/>
              </a:spcAft>
            </a:pPr>
            <a:r>
              <a:rPr lang="nb-NO" sz="1200" i="0" dirty="0">
                <a:solidFill>
                  <a:srgbClr val="141313"/>
                </a:solidFill>
              </a:rPr>
              <a:t>Overholdelse av lover og regler</a:t>
            </a:r>
          </a:p>
          <a:p>
            <a:pPr lvl="1" eaLnBrk="0" fontAlgn="base" hangingPunct="0">
              <a:spcBef>
                <a:spcPct val="0"/>
              </a:spcBef>
              <a:spcAft>
                <a:spcPct val="0"/>
              </a:spcAft>
            </a:pPr>
            <a:r>
              <a:rPr lang="nb-NO" sz="1200" i="0" dirty="0">
                <a:solidFill>
                  <a:srgbClr val="141313"/>
                </a:solidFill>
              </a:rPr>
              <a:t>Målrettet og effektiv drift</a:t>
            </a:r>
          </a:p>
          <a:p>
            <a:pPr lvl="1" eaLnBrk="0" fontAlgn="base" hangingPunct="0">
              <a:spcBef>
                <a:spcPct val="0"/>
              </a:spcBef>
              <a:spcAft>
                <a:spcPct val="0"/>
              </a:spcAft>
            </a:pPr>
            <a:r>
              <a:rPr lang="nb-NO" sz="1200" i="0" dirty="0">
                <a:solidFill>
                  <a:srgbClr val="141313"/>
                </a:solidFill>
              </a:rPr>
              <a:t>Pålitelig rapportering</a:t>
            </a:r>
          </a:p>
          <a:p>
            <a:pPr lvl="1" eaLnBrk="0" fontAlgn="base" hangingPunct="0">
              <a:spcBef>
                <a:spcPct val="0"/>
              </a:spcBef>
              <a:spcAft>
                <a:spcPct val="0"/>
              </a:spcAft>
            </a:pPr>
            <a:endParaRPr lang="nb-NO" sz="1200" i="0" dirty="0">
              <a:solidFill>
                <a:srgbClr val="141313"/>
              </a:solidFill>
            </a:endParaRPr>
          </a:p>
          <a:p>
            <a:pPr marL="0" lvl="0" indent="0" eaLnBrk="0" fontAlgn="base" hangingPunct="0">
              <a:spcBef>
                <a:spcPct val="0"/>
              </a:spcBef>
              <a:spcAft>
                <a:spcPct val="0"/>
              </a:spcAft>
              <a:buNone/>
            </a:pPr>
            <a:r>
              <a:rPr lang="nb-NO" sz="1200" b="1" i="0" dirty="0">
                <a:solidFill>
                  <a:srgbClr val="141313"/>
                </a:solidFill>
              </a:rPr>
              <a:t>Hvor har vi det?</a:t>
            </a:r>
          </a:p>
          <a:p>
            <a:pPr marL="0" lvl="0" indent="0" eaLnBrk="0" fontAlgn="base" hangingPunct="0">
              <a:spcBef>
                <a:spcPct val="0"/>
              </a:spcBef>
              <a:spcAft>
                <a:spcPct val="0"/>
              </a:spcAft>
              <a:buNone/>
            </a:pPr>
            <a:r>
              <a:rPr lang="nb-NO" sz="1200" b="0" i="0" dirty="0">
                <a:solidFill>
                  <a:srgbClr val="141313"/>
                </a:solidFill>
              </a:rPr>
              <a:t>I hele virksomheten, alle styrings-, støtte og kjerneprosesser, men internkontrollen skal tilpasses risiko- og vesentlighet så derfor prioriterer vi god internkontroll på de stendene der det er stor sannsynlighet for feil eller hvor det er stor konsekvens dersom det går feil</a:t>
            </a:r>
          </a:p>
          <a:p>
            <a:pPr marL="0" lvl="0" indent="0" eaLnBrk="0" fontAlgn="base" hangingPunct="0">
              <a:spcBef>
                <a:spcPct val="0"/>
              </a:spcBef>
              <a:spcAft>
                <a:spcPct val="0"/>
              </a:spcAft>
              <a:buNone/>
            </a:pPr>
            <a:endParaRPr lang="nb-NO" sz="1200" b="0" i="0" dirty="0">
              <a:solidFill>
                <a:srgbClr val="141313"/>
              </a:solidFill>
            </a:endParaRPr>
          </a:p>
          <a:p>
            <a:pPr marL="0" lvl="0" indent="0" eaLnBrk="0" fontAlgn="base" hangingPunct="0">
              <a:spcBef>
                <a:spcPct val="0"/>
              </a:spcBef>
              <a:spcAft>
                <a:spcPct val="0"/>
              </a:spcAft>
              <a:buNone/>
            </a:pPr>
            <a:r>
              <a:rPr lang="nb-NO" sz="1200" b="1" i="0" dirty="0">
                <a:solidFill>
                  <a:srgbClr val="141313"/>
                </a:solidFill>
              </a:rPr>
              <a:t>Hvorfor har vi det? </a:t>
            </a:r>
          </a:p>
          <a:p>
            <a:pPr marL="171450" lvl="0" indent="-171450" eaLnBrk="0" fontAlgn="base" hangingPunct="0">
              <a:spcBef>
                <a:spcPct val="0"/>
              </a:spcBef>
              <a:spcAft>
                <a:spcPct val="0"/>
              </a:spcAft>
            </a:pPr>
            <a:r>
              <a:rPr lang="nb-NO" sz="1200" b="0" i="0" kern="1200" dirty="0">
                <a:solidFill>
                  <a:srgbClr val="141313"/>
                </a:solidFill>
                <a:effectLst/>
                <a:latin typeface="Arial Regular"/>
                <a:ea typeface="+mn-ea"/>
                <a:cs typeface="+mn-cs"/>
              </a:rPr>
              <a:t>God internkontroll hjelper virksomheten med å nå målene sine. God internkontroll er ingen garanti, men en veldig viktig forutsetning for å lykkes! Det er en sammenheng mellom de virksomhetene med god internkontroll og de som når målene sine</a:t>
            </a:r>
          </a:p>
          <a:p>
            <a:pPr marL="171450" lvl="0" indent="-171450" eaLnBrk="0" fontAlgn="base" hangingPunct="0">
              <a:spcBef>
                <a:spcPct val="0"/>
              </a:spcBef>
              <a:spcAft>
                <a:spcPct val="0"/>
              </a:spcAft>
            </a:pPr>
            <a:r>
              <a:rPr lang="nb-NO" sz="1200" b="0" i="0" kern="1200" dirty="0">
                <a:solidFill>
                  <a:srgbClr val="141313"/>
                </a:solidFill>
                <a:effectLst/>
                <a:latin typeface="Arial Regular"/>
                <a:ea typeface="+mn-ea"/>
                <a:cs typeface="+mn-cs"/>
              </a:rPr>
              <a:t>Viktig for å ivareta samfunnsoppdraget på en god måte, forvalte skattepengene på en god måte og som ledd i det å skape tillit og legitimitet i velferdsstaten</a:t>
            </a:r>
          </a:p>
          <a:p>
            <a:pPr marL="171450" lvl="0" indent="-171450" eaLnBrk="0" fontAlgn="base" hangingPunct="0">
              <a:spcBef>
                <a:spcPct val="0"/>
              </a:spcBef>
              <a:spcAft>
                <a:spcPct val="0"/>
              </a:spcAft>
            </a:pPr>
            <a:r>
              <a:rPr lang="nb-NO" sz="1200" b="0" i="0" kern="1200" dirty="0">
                <a:solidFill>
                  <a:srgbClr val="141313"/>
                </a:solidFill>
                <a:effectLst/>
                <a:latin typeface="Arial Regular"/>
                <a:ea typeface="+mn-ea"/>
                <a:cs typeface="+mn-cs"/>
              </a:rPr>
              <a:t>God internkontroll er også et sentralt element i styringsdialogen. Det er viktig for departementet å ha trygghet for at virksomheten har et godt internkontroll system, det vil si en systematisk og strukturert tilnærming til arbeidet med å etablere, videreutvikle og følge opp internkontrollen i virksomheten.</a:t>
            </a:r>
            <a:endParaRPr lang="nb-NO" sz="1200" b="0" i="0" kern="1200" dirty="0">
              <a:solidFill>
                <a:schemeClr val="tx1"/>
              </a:solidFill>
              <a:effectLst/>
              <a:latin typeface="Arial Regular"/>
              <a:ea typeface="+mn-ea"/>
              <a:cs typeface="+mn-cs"/>
            </a:endParaRPr>
          </a:p>
          <a:p>
            <a:endParaRPr lang="nb-NO" dirty="0"/>
          </a:p>
          <a:p>
            <a:pPr marL="0" lvl="0" indent="0" eaLnBrk="0" fontAlgn="base" hangingPunct="0">
              <a:spcBef>
                <a:spcPct val="0"/>
              </a:spcBef>
              <a:spcAft>
                <a:spcPct val="0"/>
              </a:spcAft>
              <a:buNone/>
            </a:pPr>
            <a:r>
              <a:rPr lang="nb-NO" sz="1200" b="1" i="0" dirty="0">
                <a:solidFill>
                  <a:srgbClr val="141313"/>
                </a:solidFill>
              </a:rPr>
              <a:t>Hvordan gjøres det?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nb-NO" sz="1200" dirty="0">
                <a:solidFill>
                  <a:srgbClr val="484948"/>
                </a:solidFill>
              </a:rPr>
              <a:t>Systematisk og strukturert tilnærming til arbeidet med internkontroll på alle nivåer er anbefalt. En mulig tilnærming kan være å gjennomføre de seks stegene i internkontrollprosessen skissert i </a:t>
            </a:r>
            <a:r>
              <a:rPr lang="nb-NO" sz="1200" dirty="0" err="1">
                <a:solidFill>
                  <a:srgbClr val="484948"/>
                </a:solidFill>
              </a:rPr>
              <a:t>DFØs</a:t>
            </a:r>
            <a:r>
              <a:rPr lang="nb-NO" sz="1200" dirty="0">
                <a:solidFill>
                  <a:srgbClr val="484948"/>
                </a:solidFill>
              </a:rPr>
              <a:t> veileder for internkontroll. En systematisk tilnærming til arbeidet til internkontroll skal bidra til å oppfylle de tre internkontrollmålsettingene og </a:t>
            </a:r>
            <a:r>
              <a:rPr lang="nb-NO" sz="1200" b="1" dirty="0">
                <a:solidFill>
                  <a:srgbClr val="484948"/>
                </a:solidFill>
              </a:rPr>
              <a:t>kontinuerlig forbedring </a:t>
            </a:r>
            <a:r>
              <a:rPr lang="nb-NO" sz="1200" dirty="0">
                <a:solidFill>
                  <a:srgbClr val="484948"/>
                </a:solidFill>
              </a:rPr>
              <a:t>i virksomheten: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endParaRPr lang="nb-NO" sz="1200" dirty="0">
              <a:solidFill>
                <a:srgbClr val="484948"/>
              </a:solidFill>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Planlegging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Risikovurdering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Utforming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Implementering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Oppfølging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defRPr/>
            </a:pPr>
            <a:r>
              <a:rPr lang="nb-NO" sz="1200" dirty="0">
                <a:solidFill>
                  <a:srgbClr val="484948"/>
                </a:solidFill>
              </a:rPr>
              <a:t>Rapportering</a:t>
            </a:r>
          </a:p>
          <a:p>
            <a:pPr marL="0" lvl="0" indent="0" eaLnBrk="0" fontAlgn="base" hangingPunct="0">
              <a:spcBef>
                <a:spcPct val="0"/>
              </a:spcBef>
              <a:spcAft>
                <a:spcPct val="0"/>
              </a:spcAft>
              <a:buNone/>
            </a:pPr>
            <a:endParaRPr lang="nb-NO" sz="1200" i="1" dirty="0">
              <a:solidFill>
                <a:srgbClr val="141313"/>
              </a:solidFill>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nb-NO" dirty="0">
                <a:solidFill>
                  <a:schemeClr val="bg1"/>
                </a:solidFill>
              </a:rPr>
              <a:t>Internkontroll bør integreres i styringen som virksomheten allerede har etablert og bygges inn i de aktiviteter og prosesser som virksomheten har.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nb-NO" dirty="0">
                <a:solidFill>
                  <a:schemeClr val="bg1"/>
                </a:solidFill>
              </a:rPr>
              <a:t>Dersom man ikke etablerer internkontroll med dette utgangspunktet, vil internkontrollen som metode svært sannsynlig få et kortvarig liv og kun medføre ekstra kostnader og ressursbruk for virksomheten. Internkontrollen bør ikke være noe på «utsiden av» eller i «tillegg til» det virksomheten driver med.</a:t>
            </a:r>
          </a:p>
          <a:p>
            <a:pPr marL="0" lvl="0" indent="0" eaLnBrk="0" fontAlgn="base" hangingPunct="0">
              <a:spcBef>
                <a:spcPct val="0"/>
              </a:spcBef>
              <a:spcAft>
                <a:spcPct val="0"/>
              </a:spcAft>
              <a:buNone/>
            </a:pPr>
            <a:endParaRPr lang="nb-NO" sz="1200" i="1" dirty="0">
              <a:solidFill>
                <a:srgbClr val="141313"/>
              </a:solidFill>
            </a:endParaRPr>
          </a:p>
          <a:p>
            <a:pPr marL="0" indent="0">
              <a:buNone/>
            </a:pPr>
            <a:endParaRPr lang="nb-NO" b="1" dirty="0"/>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31</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44237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Ledere har en </a:t>
            </a:r>
            <a:r>
              <a:rPr lang="nb-NO" dirty="0" err="1"/>
              <a:t>særskildt</a:t>
            </a:r>
            <a:r>
              <a:rPr lang="nb-NO" dirty="0"/>
              <a:t> rolle i å etablere og følge opp at internkontrollen fungerer</a:t>
            </a:r>
          </a:p>
          <a:p>
            <a:r>
              <a:rPr lang="nb-NO" dirty="0"/>
              <a:t>Må gå foran som gode rollemodeller – WALK AS YOU TALK</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32</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2649677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endParaRPr lang="nb-NO" sz="1200" dirty="0"/>
          </a:p>
          <a:p>
            <a:pPr marL="342900" indent="-342900">
              <a:buFont typeface="+mj-lt"/>
              <a:buAutoNum type="arabicPeriod"/>
            </a:pPr>
            <a:endParaRPr lang="nb-NO" sz="1200" dirty="0"/>
          </a:p>
          <a:p>
            <a:endParaRPr lang="nb-NO" dirty="0"/>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33</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4077593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34</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67857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p>
          <a:p>
            <a:r>
              <a:rPr lang="nb-NO" dirty="0"/>
              <a:t>Presentere definisjon på internkontroll som DFØ har valgt basere seg på (COSO rammeverket 2013) og modellen/figur som gjenspeiler dette. </a:t>
            </a:r>
          </a:p>
          <a:p>
            <a:endParaRPr lang="nb-NO" dirty="0"/>
          </a:p>
          <a:p>
            <a:pPr marL="0" indent="0">
              <a:buNone/>
            </a:pPr>
            <a:r>
              <a:rPr lang="nb-NO" b="1" dirty="0"/>
              <a:t>Budskap:</a:t>
            </a:r>
          </a:p>
          <a:p>
            <a:pPr marL="0" indent="0">
              <a:buNone/>
            </a:pPr>
            <a:r>
              <a:rPr lang="nb-NO" dirty="0"/>
              <a:t>Dekomponere og forklare innholdet i definisjonen: </a:t>
            </a:r>
          </a:p>
          <a:p>
            <a:r>
              <a:rPr lang="nb-NO" b="1" dirty="0"/>
              <a:t>Prosess </a:t>
            </a:r>
            <a:r>
              <a:rPr lang="nb-NO" dirty="0"/>
              <a:t>– kontinuerlig arbeide lærings- og forbedringsarbeid. Ikke et prosjekt eller noe som blir gjort </a:t>
            </a:r>
            <a:r>
              <a:rPr lang="nb-NO" dirty="0" err="1"/>
              <a:t>èn</a:t>
            </a:r>
            <a:r>
              <a:rPr lang="nb-NO" dirty="0"/>
              <a:t> gang. </a:t>
            </a:r>
          </a:p>
          <a:p>
            <a:r>
              <a:rPr lang="nb-NO" b="1" dirty="0"/>
              <a:t>Ledelsen</a:t>
            </a:r>
            <a:r>
              <a:rPr lang="nb-NO" dirty="0"/>
              <a:t> har et særskilt ansvar. Ansvar for å etablere interkontroll og følge opp, men alle ansatte har også et ansvar i kraft av sine ansvarsoppgaver til å gjennomføre internkontroll. </a:t>
            </a:r>
          </a:p>
          <a:p>
            <a:r>
              <a:rPr lang="nb-NO" b="1" dirty="0"/>
              <a:t>Rimelig sikkerhet </a:t>
            </a:r>
            <a:r>
              <a:rPr lang="nb-NO" dirty="0"/>
              <a:t>– ikke 100%. Det blir for dyrt og er heller ikke mulig.</a:t>
            </a:r>
          </a:p>
          <a:p>
            <a:endParaRPr lang="nb-NO" dirty="0"/>
          </a:p>
          <a:p>
            <a:pPr marL="0" indent="0">
              <a:buNone/>
            </a:pPr>
            <a:r>
              <a:rPr lang="nb-NO" dirty="0"/>
              <a:t>Internkontroll handler ikke bare om å overholde lover og regler, men også målrettet og effektiv drift og pålitelig intern og ekstern rapportering. Spenner bredt.</a:t>
            </a:r>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4</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3340268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35</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16978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1" dirty="0"/>
              <a:t>Formål</a:t>
            </a:r>
            <a:r>
              <a:rPr lang="nb-NO" dirty="0"/>
              <a:t>: Forklare at internkontroll finnes på alle organisatoriske nivåer og i alle prosesser i virksomheten.</a:t>
            </a:r>
          </a:p>
          <a:p>
            <a:endParaRPr lang="nb-NO" dirty="0"/>
          </a:p>
          <a:p>
            <a:pPr marL="0" indent="0">
              <a:buNone/>
            </a:pPr>
            <a:r>
              <a:rPr lang="nb-NO" b="1" dirty="0"/>
              <a:t>Budskap</a:t>
            </a:r>
            <a:r>
              <a:rPr lang="nb-NO" dirty="0"/>
              <a:t>:</a:t>
            </a:r>
          </a:p>
          <a:p>
            <a:r>
              <a:rPr lang="nb-NO" sz="1200" dirty="0"/>
              <a:t>Internkontroll gjelder for alle områder i virksomheten, ikke kun for økonomiområdet som mange forbinder med internkontroll og hvor man ofte har best modenhet på internkontrollen</a:t>
            </a:r>
          </a:p>
          <a:p>
            <a:r>
              <a:rPr lang="nb-NO" sz="1200" dirty="0"/>
              <a:t>Ulike aktører i staten har ulike ansvarsområder for veiledning innenfor internkontroll (NSM - sikkerhet, DSB - beredskap, Arbeidstilsynet - HMS, </a:t>
            </a:r>
            <a:r>
              <a:rPr lang="nb-NO" sz="1200" dirty="0" err="1"/>
              <a:t>Digdir</a:t>
            </a:r>
            <a:r>
              <a:rPr lang="nb-NO" sz="1200" dirty="0"/>
              <a:t> – informasjonssikkerhet osv.)</a:t>
            </a:r>
          </a:p>
          <a:p>
            <a:r>
              <a:rPr lang="nb-NO" sz="1200" dirty="0"/>
              <a:t>Den enkelte virksomhet basert på egenart må ha oversikt over hvilke krav til internkontroll som gjelder for sin virksomhet. DFØ utgir veiledning knyttet til internkontroll i etat- og virksomhetsstyringen ref. økonomiregelverket</a:t>
            </a:r>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5</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33424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i="0" u="none" strike="noStrike" kern="1200" baseline="0" dirty="0">
                <a:solidFill>
                  <a:schemeClr val="tx1"/>
                </a:solidFill>
                <a:latin typeface="Arial Regular"/>
                <a:ea typeface="+mn-ea"/>
                <a:cs typeface="+mn-cs"/>
              </a:rPr>
              <a:t>Formål: </a:t>
            </a:r>
            <a:r>
              <a:rPr lang="nb-NO" sz="1200" b="0" i="0" u="none" strike="noStrike" kern="1200" baseline="0" dirty="0">
                <a:solidFill>
                  <a:schemeClr val="tx1"/>
                </a:solidFill>
                <a:latin typeface="Arial Regular"/>
                <a:ea typeface="+mn-ea"/>
                <a:cs typeface="+mn-cs"/>
              </a:rPr>
              <a:t>Forklare ulike roller og ansvar knyttet til internkontroll i en virksomhet og at det er ulike måter å organisere arbeidet med internkontroll på.</a:t>
            </a:r>
            <a:endParaRPr lang="nb-NO" sz="1200" b="1" i="0" u="none" strike="noStrike" kern="1200" baseline="0" dirty="0">
              <a:solidFill>
                <a:schemeClr val="tx1"/>
              </a:solidFill>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1" i="0" u="none" strike="noStrike" kern="1200" baseline="0" dirty="0">
              <a:solidFill>
                <a:schemeClr val="tx1"/>
              </a:solidFill>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i="0" u="none" strike="noStrike" kern="1200" baseline="0" dirty="0">
                <a:solidFill>
                  <a:schemeClr val="tx1"/>
                </a:solidFill>
                <a:latin typeface="Arial Regular"/>
                <a:ea typeface="+mn-ea"/>
                <a:cs typeface="+mn-cs"/>
              </a:rPr>
              <a:t>Budskap: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i="0" u="none" strike="noStrike" kern="1200" baseline="0" dirty="0">
                <a:solidFill>
                  <a:schemeClr val="tx1"/>
                </a:solidFill>
                <a:latin typeface="Arial Regular"/>
                <a:ea typeface="+mn-ea"/>
                <a:cs typeface="+mn-cs"/>
              </a:rPr>
              <a:t>Førstelinjen</a:t>
            </a:r>
            <a:r>
              <a:rPr lang="nb-NO" sz="1200" b="0" i="0" u="none" strike="noStrike" kern="1200" baseline="0" dirty="0">
                <a:solidFill>
                  <a:schemeClr val="tx1"/>
                </a:solidFill>
                <a:latin typeface="Arial Regular"/>
                <a:ea typeface="+mn-ea"/>
                <a:cs typeface="+mn-cs"/>
              </a:rPr>
              <a:t> omfatter medarbeidere i linjen som har et ansvar for å gjennomføre etablert styring og kontroll gjennom sine daglige arbeidsoppgaver. Førstelinjen omfatter også ledelsen, som har ansvar for å utforme, gjennomføre og følge opp ulike tiltak for å oppnå god styring og kontroll innenfor sitt ansvarsområde. Tiltak for å redusere risiko i førstelinjen kan for eksempel være tiltak som fullmakter, arbeidsdeling, opplæring, policyer og prosedyrer, ulike typer manuelle kontroller, kontroller innebygd i IT-systemene, oppfølging av styringsparameterer, kvalitetssikring med mer. Dette kaller vi </a:t>
            </a:r>
            <a:r>
              <a:rPr lang="nb-NO" sz="1200" b="1" i="0" u="none" strike="noStrike" kern="1200" baseline="0" dirty="0">
                <a:solidFill>
                  <a:schemeClr val="tx1"/>
                </a:solidFill>
                <a:latin typeface="Arial Regular"/>
                <a:ea typeface="+mn-ea"/>
                <a:cs typeface="+mn-cs"/>
              </a:rPr>
              <a:t>førstelinjekontroller.</a:t>
            </a:r>
            <a:endParaRPr lang="nb-NO" sz="1200" b="0" i="0" u="none" strike="noStrike" kern="1200" baseline="0" dirty="0">
              <a:solidFill>
                <a:schemeClr val="tx1"/>
              </a:solidFill>
              <a:latin typeface="Arial Regular"/>
              <a:ea typeface="+mn-ea"/>
              <a:cs typeface="+mn-cs"/>
            </a:endParaRPr>
          </a:p>
          <a:p>
            <a:r>
              <a:rPr lang="nb-NO" sz="1200" b="1" i="0" u="none" strike="noStrike" kern="1200" baseline="0" dirty="0">
                <a:solidFill>
                  <a:schemeClr val="tx1"/>
                </a:solidFill>
                <a:latin typeface="Arial Regular"/>
                <a:ea typeface="+mn-ea"/>
                <a:cs typeface="+mn-cs"/>
              </a:rPr>
              <a:t>Andrelinjen</a:t>
            </a:r>
            <a:r>
              <a:rPr lang="nb-NO" sz="1200" b="0" i="0" u="none" strike="noStrike" kern="1200" baseline="0" dirty="0">
                <a:solidFill>
                  <a:schemeClr val="tx1"/>
                </a:solidFill>
                <a:latin typeface="Arial Regular"/>
                <a:ea typeface="+mn-ea"/>
                <a:cs typeface="+mn-cs"/>
              </a:rPr>
              <a:t> omfatter ulike typer stabs- og linjeenheter som legger til rette for, bistår i og følger opp styring og kontroll på vegne av én eller flere ledere. Dette kan for eksempel være regnskaps- eller rapporteringsenheter, </a:t>
            </a:r>
            <a:r>
              <a:rPr lang="nb-NO" sz="1200" b="0" i="0" u="none" strike="noStrike" kern="1200" baseline="0" dirty="0" err="1">
                <a:solidFill>
                  <a:schemeClr val="tx1"/>
                </a:solidFill>
                <a:latin typeface="Arial Regular"/>
                <a:ea typeface="+mn-ea"/>
                <a:cs typeface="+mn-cs"/>
              </a:rPr>
              <a:t>controllere</a:t>
            </a:r>
            <a:r>
              <a:rPr lang="nb-NO" sz="1200" b="0" i="0" u="none" strike="noStrike" kern="1200" baseline="0" dirty="0">
                <a:solidFill>
                  <a:schemeClr val="tx1"/>
                </a:solidFill>
                <a:latin typeface="Arial Regular"/>
                <a:ea typeface="+mn-ea"/>
                <a:cs typeface="+mn-cs"/>
              </a:rPr>
              <a:t> og kvalitetsrådgivere, eller fagansvarlige for internkontroll. Slike enheter kan bidra med faglig veiledning, analyser av risiko og resultater, kvalitetsgjennomganger, evalueringer og oppfølging av hvorvidt policyer, prosedyrer, lover og regler etterleves. Dette kaller vi</a:t>
            </a:r>
            <a:r>
              <a:rPr lang="nb-NO" sz="1200" b="1" i="0" u="none" strike="noStrike" kern="1200" baseline="0" dirty="0">
                <a:solidFill>
                  <a:schemeClr val="tx1"/>
                </a:solidFill>
                <a:latin typeface="Arial Regular"/>
                <a:ea typeface="+mn-ea"/>
                <a:cs typeface="+mn-cs"/>
              </a:rPr>
              <a:t> andrelinjekontroller.</a:t>
            </a:r>
          </a:p>
          <a:p>
            <a:r>
              <a:rPr lang="nb-NO" sz="1200" b="0" i="0" u="none" strike="noStrike" kern="1200" baseline="0" dirty="0">
                <a:solidFill>
                  <a:schemeClr val="tx1"/>
                </a:solidFill>
                <a:latin typeface="Arial Regular"/>
                <a:ea typeface="+mn-ea"/>
                <a:cs typeface="+mn-cs"/>
              </a:rPr>
              <a:t>I tillegg kan virksomheten etablere internrevisjon som en ekstra sikkerhet. Denne tredjelinjen er det ytterste laget med kontroll og skiller seg fra kontrollene som gjennomføres i første- og andrelinjen, ettersom internrevisjonen på objektivt og uavhengig grunnlag vurderer hvor effektiv og hensiktsmessig den etablerte og gjennomførte styringen og kontrollen i første- og andrelinjen er. Dette kaller vi </a:t>
            </a:r>
            <a:r>
              <a:rPr lang="nb-NO" sz="1200" b="1" i="0" u="none" strike="noStrike" kern="1200" baseline="0" dirty="0">
                <a:solidFill>
                  <a:schemeClr val="tx1"/>
                </a:solidFill>
                <a:latin typeface="Arial Regular"/>
                <a:ea typeface="+mn-ea"/>
                <a:cs typeface="+mn-cs"/>
              </a:rPr>
              <a:t>tredjelinjekontroll.</a:t>
            </a:r>
            <a:endParaRPr lang="nb-NO" sz="1200" b="0" i="0" u="none" strike="noStrike" kern="1200" baseline="0" dirty="0">
              <a:solidFill>
                <a:schemeClr val="tx1"/>
              </a:solidFill>
              <a:latin typeface="Arial Regul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u="none" strike="noStrike" kern="1200" baseline="0" dirty="0">
                <a:solidFill>
                  <a:schemeClr val="tx1"/>
                </a:solidFill>
                <a:latin typeface="Arial Regular"/>
                <a:ea typeface="+mn-ea"/>
                <a:cs typeface="+mn-cs"/>
              </a:rPr>
              <a:t>I tillegg til de tre interne </a:t>
            </a:r>
            <a:r>
              <a:rPr lang="nb-NO" sz="1200" b="0" i="0" u="none" strike="noStrike" kern="1200" baseline="0" dirty="0" err="1">
                <a:solidFill>
                  <a:schemeClr val="tx1"/>
                </a:solidFill>
                <a:latin typeface="Arial Regular"/>
                <a:ea typeface="+mn-ea"/>
                <a:cs typeface="+mn-cs"/>
              </a:rPr>
              <a:t>kontrollinjene</a:t>
            </a:r>
            <a:r>
              <a:rPr lang="nb-NO" sz="1200" b="0" i="0" u="none" strike="noStrike" kern="1200" baseline="0" dirty="0">
                <a:solidFill>
                  <a:schemeClr val="tx1"/>
                </a:solidFill>
                <a:latin typeface="Arial Regular"/>
                <a:ea typeface="+mn-ea"/>
                <a:cs typeface="+mn-cs"/>
              </a:rPr>
              <a:t> kan man også synliggjøre eksternrevisors eller Riksrevisjonens og andre eksterne kontrollorganers plass som en «</a:t>
            </a:r>
            <a:r>
              <a:rPr lang="nb-NO" sz="1200" b="1" i="0" u="none" strike="noStrike" kern="1200" baseline="0" dirty="0">
                <a:solidFill>
                  <a:schemeClr val="tx1"/>
                </a:solidFill>
                <a:latin typeface="Arial Regular"/>
                <a:ea typeface="+mn-ea"/>
                <a:cs typeface="+mn-cs"/>
              </a:rPr>
              <a:t>fjerdelinje»</a:t>
            </a:r>
            <a:r>
              <a:rPr lang="nb-NO" sz="1200" b="0" i="0" u="none" strike="noStrike" kern="1200" baseline="0" dirty="0">
                <a:solidFill>
                  <a:schemeClr val="tx1"/>
                </a:solidFill>
                <a:latin typeface="Arial Regular"/>
                <a:ea typeface="+mn-ea"/>
                <a:cs typeface="+mn-cs"/>
              </a:rPr>
              <a:t> i figuren. Tredjelinjen og fjerdelinjen bør samarbeide og koordinere sine innsatser og arbeidsfelt slik at ressursene samlet sett blir best mulig utnyttet. Internrevisjonen kan fungere som en forebyggende funksjon som bidrar til at virksomhetene får bedre styring og kontroll og blir oppmerksomme på svakheter før de eventuelt blir påpekt av fjerdelinjen.</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6</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14691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fontAlgn="auto">
              <a:spcBef>
                <a:spcPts val="0"/>
              </a:spcBef>
              <a:spcAft>
                <a:spcPts val="0"/>
              </a:spcAft>
              <a:buNone/>
            </a:pPr>
            <a:r>
              <a:rPr lang="nb-NO" sz="1200" b="1" u="none" dirty="0">
                <a:solidFill>
                  <a:prstClr val="white"/>
                </a:solidFill>
              </a:rPr>
              <a:t>Formål: </a:t>
            </a:r>
          </a:p>
          <a:p>
            <a:pPr marL="0" indent="0" fontAlgn="auto">
              <a:spcBef>
                <a:spcPts val="0"/>
              </a:spcBef>
              <a:spcAft>
                <a:spcPts val="0"/>
              </a:spcAft>
              <a:buNone/>
            </a:pPr>
            <a:r>
              <a:rPr lang="nb-NO" sz="1200" b="0" u="none" dirty="0">
                <a:solidFill>
                  <a:prstClr val="white"/>
                </a:solidFill>
              </a:rPr>
              <a:t>Forklare hvilke fem elementer som inngår i et hvert internkontrollsystem uavhengig av størrelse, egenart og om det er statlig eller privat sektor. </a:t>
            </a:r>
            <a:endParaRPr lang="nb-NO" sz="1200" b="1" u="none" dirty="0">
              <a:solidFill>
                <a:prstClr val="white"/>
              </a:solidFill>
            </a:endParaRPr>
          </a:p>
          <a:p>
            <a:pPr marL="0" indent="0" fontAlgn="auto">
              <a:spcBef>
                <a:spcPts val="0"/>
              </a:spcBef>
              <a:spcAft>
                <a:spcPts val="0"/>
              </a:spcAft>
              <a:buNone/>
            </a:pPr>
            <a:endParaRPr lang="nb-NO" sz="1200" b="1" u="none" dirty="0">
              <a:solidFill>
                <a:prstClr val="white"/>
              </a:solidFill>
            </a:endParaRPr>
          </a:p>
          <a:p>
            <a:pPr marL="0" indent="0" fontAlgn="auto">
              <a:spcBef>
                <a:spcPts val="0"/>
              </a:spcBef>
              <a:spcAft>
                <a:spcPts val="0"/>
              </a:spcAft>
              <a:buNone/>
            </a:pPr>
            <a:r>
              <a:rPr lang="nb-NO" sz="1200" b="1" u="none" dirty="0">
                <a:solidFill>
                  <a:prstClr val="white"/>
                </a:solidFill>
              </a:rPr>
              <a:t>Budskap:</a:t>
            </a:r>
          </a:p>
          <a:p>
            <a:pPr marL="0" indent="0" fontAlgn="auto">
              <a:spcBef>
                <a:spcPts val="0"/>
              </a:spcBef>
              <a:spcAft>
                <a:spcPts val="0"/>
              </a:spcAft>
              <a:buNone/>
            </a:pPr>
            <a:r>
              <a:rPr lang="nb-NO" sz="1200" b="0" u="none" dirty="0">
                <a:solidFill>
                  <a:prstClr val="white"/>
                </a:solidFill>
              </a:rPr>
              <a:t>Samme elementene som inngår i </a:t>
            </a:r>
            <a:r>
              <a:rPr lang="nb-NO" sz="1200" b="0" u="none" dirty="0" err="1">
                <a:solidFill>
                  <a:prstClr val="white"/>
                </a:solidFill>
              </a:rPr>
              <a:t>DFØs</a:t>
            </a:r>
            <a:r>
              <a:rPr lang="nb-NO" sz="1200" b="0" u="none" dirty="0">
                <a:solidFill>
                  <a:prstClr val="white"/>
                </a:solidFill>
              </a:rPr>
              <a:t> figur/internkontrollprosessen.</a:t>
            </a:r>
          </a:p>
          <a:p>
            <a:pPr marL="0" indent="0" fontAlgn="auto">
              <a:spcBef>
                <a:spcPts val="0"/>
              </a:spcBef>
              <a:spcAft>
                <a:spcPts val="0"/>
              </a:spcAft>
              <a:buNone/>
            </a:pPr>
            <a:r>
              <a:rPr lang="nb-NO" sz="1200" b="0" u="none" dirty="0">
                <a:solidFill>
                  <a:prstClr val="white"/>
                </a:solidFill>
              </a:rPr>
              <a:t>Planlegging og risikovurdering – risikovurderinger</a:t>
            </a:r>
          </a:p>
          <a:p>
            <a:pPr marL="0" indent="0" fontAlgn="auto">
              <a:spcBef>
                <a:spcPts val="0"/>
              </a:spcBef>
              <a:spcAft>
                <a:spcPts val="0"/>
              </a:spcAft>
              <a:buNone/>
            </a:pPr>
            <a:r>
              <a:rPr lang="nb-NO" sz="1200" b="0" u="none" dirty="0">
                <a:solidFill>
                  <a:prstClr val="white"/>
                </a:solidFill>
              </a:rPr>
              <a:t>Utforming og implementering – kontrollaktiviteter</a:t>
            </a:r>
          </a:p>
          <a:p>
            <a:pPr marL="0" indent="0" fontAlgn="auto">
              <a:spcBef>
                <a:spcPts val="0"/>
              </a:spcBef>
              <a:spcAft>
                <a:spcPts val="0"/>
              </a:spcAft>
              <a:buNone/>
            </a:pPr>
            <a:r>
              <a:rPr lang="nb-NO" sz="1200" b="0" u="none" dirty="0">
                <a:solidFill>
                  <a:prstClr val="white"/>
                </a:solidFill>
              </a:rPr>
              <a:t>Oppfølging – oppfølging og rapportering</a:t>
            </a:r>
          </a:p>
          <a:p>
            <a:pPr marL="0" indent="0" fontAlgn="auto">
              <a:spcBef>
                <a:spcPts val="0"/>
              </a:spcBef>
              <a:spcAft>
                <a:spcPts val="0"/>
              </a:spcAft>
              <a:buNone/>
            </a:pPr>
            <a:r>
              <a:rPr lang="nb-NO" sz="1200" b="0" u="none" dirty="0">
                <a:solidFill>
                  <a:prstClr val="white"/>
                </a:solidFill>
              </a:rPr>
              <a:t>Informasjon og kommunikasjon, samt styrings- og kontrollmiljø ligger i midten av figuren illustrert som virksomheten/trekanten i midten</a:t>
            </a:r>
            <a:endParaRPr lang="nb-NO" sz="1200" b="1" u="none" dirty="0">
              <a:solidFill>
                <a:prstClr val="white"/>
              </a:solidFill>
            </a:endParaRPr>
          </a:p>
          <a:p>
            <a:pPr marL="0" indent="0" fontAlgn="auto">
              <a:spcBef>
                <a:spcPts val="0"/>
              </a:spcBef>
              <a:spcAft>
                <a:spcPts val="0"/>
              </a:spcAft>
              <a:buNone/>
            </a:pPr>
            <a:endParaRPr lang="nb-NO" sz="1200" b="1" u="sng" dirty="0">
              <a:solidFill>
                <a:prstClr val="white"/>
              </a:solidFill>
            </a:endParaRPr>
          </a:p>
          <a:p>
            <a:pPr marL="0" indent="0" fontAlgn="auto">
              <a:spcBef>
                <a:spcPts val="0"/>
              </a:spcBef>
              <a:spcAft>
                <a:spcPts val="0"/>
              </a:spcAft>
              <a:buNone/>
            </a:pPr>
            <a:r>
              <a:rPr lang="nb-NO" sz="1200" b="0" u="none" dirty="0">
                <a:solidFill>
                  <a:prstClr val="white"/>
                </a:solidFill>
              </a:rPr>
              <a:t>Nærmere om elementene:</a:t>
            </a:r>
          </a:p>
          <a:p>
            <a:pPr marL="0" indent="0" fontAlgn="auto">
              <a:spcBef>
                <a:spcPts val="0"/>
              </a:spcBef>
              <a:spcAft>
                <a:spcPts val="0"/>
              </a:spcAft>
              <a:buNone/>
            </a:pPr>
            <a:endParaRPr lang="nb-NO" sz="1200" b="0" u="none" dirty="0">
              <a:solidFill>
                <a:prstClr val="white"/>
              </a:solidFill>
            </a:endParaRPr>
          </a:p>
          <a:p>
            <a:pPr marL="0" indent="0" fontAlgn="auto">
              <a:spcBef>
                <a:spcPts val="0"/>
              </a:spcBef>
              <a:spcAft>
                <a:spcPts val="0"/>
              </a:spcAft>
              <a:buNone/>
            </a:pPr>
            <a:r>
              <a:rPr lang="nb-NO" sz="1200" b="1" u="sng" dirty="0">
                <a:solidFill>
                  <a:prstClr val="white"/>
                </a:solidFill>
              </a:rPr>
              <a:t>Risikovurderinger er utgangspunkt for tiltak og kontrollaktiviteter:</a:t>
            </a:r>
          </a:p>
          <a:p>
            <a:pPr marL="285750" indent="-285750" fontAlgn="auto">
              <a:spcBef>
                <a:spcPts val="0"/>
              </a:spcBef>
              <a:spcAft>
                <a:spcPts val="0"/>
              </a:spcAft>
              <a:buFontTx/>
              <a:buChar char="-"/>
            </a:pPr>
            <a:r>
              <a:rPr lang="nb-NO" sz="1200" dirty="0">
                <a:solidFill>
                  <a:prstClr val="white"/>
                </a:solidFill>
              </a:rPr>
              <a:t>Virksomhetsnivå</a:t>
            </a:r>
          </a:p>
          <a:p>
            <a:pPr marL="285750" indent="-285750" fontAlgn="auto">
              <a:spcBef>
                <a:spcPts val="0"/>
              </a:spcBef>
              <a:spcAft>
                <a:spcPts val="0"/>
              </a:spcAft>
              <a:buFontTx/>
              <a:buChar char="-"/>
            </a:pPr>
            <a:r>
              <a:rPr lang="nb-NO" sz="1200" dirty="0">
                <a:solidFill>
                  <a:prstClr val="white"/>
                </a:solidFill>
              </a:rPr>
              <a:t>Avdelings- og seksjon</a:t>
            </a:r>
          </a:p>
          <a:p>
            <a:pPr marL="285750" indent="-285750" fontAlgn="auto">
              <a:spcBef>
                <a:spcPts val="0"/>
              </a:spcBef>
              <a:spcAft>
                <a:spcPts val="0"/>
              </a:spcAft>
              <a:buFontTx/>
              <a:buChar char="-"/>
            </a:pPr>
            <a:r>
              <a:rPr lang="nb-NO" sz="1200" dirty="0">
                <a:solidFill>
                  <a:prstClr val="white"/>
                </a:solidFill>
              </a:rPr>
              <a:t>Prosess, område, prosjekt</a:t>
            </a:r>
          </a:p>
          <a:p>
            <a:pPr marL="0" indent="0">
              <a:buNone/>
            </a:pPr>
            <a:r>
              <a:rPr lang="nb-NO" dirty="0"/>
              <a:t>Internkontrollen skal være tilpasset risiko og vesentlighet!</a:t>
            </a:r>
          </a:p>
          <a:p>
            <a:endParaRPr lang="nb-NO" dirty="0"/>
          </a:p>
          <a:p>
            <a:pPr marL="0" indent="0" fontAlgn="auto">
              <a:spcBef>
                <a:spcPts val="0"/>
              </a:spcBef>
              <a:spcAft>
                <a:spcPts val="0"/>
              </a:spcAft>
              <a:buNone/>
            </a:pPr>
            <a:r>
              <a:rPr lang="nb-NO" sz="1200" b="1" u="sng" dirty="0">
                <a:solidFill>
                  <a:prstClr val="white"/>
                </a:solidFill>
              </a:rPr>
              <a:t>Kontrollaktiviteter – for å forhindre bevisste og ubevisste feil:</a:t>
            </a:r>
          </a:p>
          <a:p>
            <a:pPr marL="0" indent="0" fontAlgn="auto">
              <a:spcBef>
                <a:spcPts val="0"/>
              </a:spcBef>
              <a:spcAft>
                <a:spcPts val="0"/>
              </a:spcAft>
              <a:buNone/>
            </a:pPr>
            <a:r>
              <a:rPr lang="nb-NO" sz="1200" b="0" u="none" dirty="0">
                <a:solidFill>
                  <a:prstClr val="white"/>
                </a:solidFill>
              </a:rPr>
              <a:t>Noen eksempler;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Godkjennelser og attestasjoner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Avstemminger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Sikring av ressurser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Policyer og prosedyrer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IT generelle kontroller</a:t>
            </a:r>
          </a:p>
          <a:p>
            <a:pPr marL="285750" lvl="1" indent="-285750" algn="l" defTabSz="914400" rtl="0" eaLnBrk="1" fontAlgn="auto" latinLnBrk="0" hangingPunct="1">
              <a:spcBef>
                <a:spcPts val="0"/>
              </a:spcBef>
              <a:spcAft>
                <a:spcPts val="0"/>
              </a:spcAft>
              <a:buFontTx/>
              <a:buChar char="-"/>
            </a:pPr>
            <a:r>
              <a:rPr lang="nb-NO" sz="1200" b="0" i="0" kern="1200" dirty="0">
                <a:solidFill>
                  <a:prstClr val="white"/>
                </a:solidFill>
                <a:latin typeface="Arial Regular"/>
                <a:ea typeface="+mn-ea"/>
                <a:cs typeface="+mn-cs"/>
              </a:rPr>
              <a:t>Applikasjonskontroller</a:t>
            </a:r>
          </a:p>
          <a:p>
            <a:endParaRPr lang="nb-NO" dirty="0"/>
          </a:p>
          <a:p>
            <a:pPr marL="0" indent="0" fontAlgn="auto">
              <a:spcBef>
                <a:spcPts val="0"/>
              </a:spcBef>
              <a:spcAft>
                <a:spcPts val="0"/>
              </a:spcAft>
              <a:buNone/>
            </a:pPr>
            <a:r>
              <a:rPr lang="nb-NO" sz="1200" b="1" u="sng" dirty="0">
                <a:solidFill>
                  <a:prstClr val="white"/>
                </a:solidFill>
              </a:rPr>
              <a:t>Oppfølging – for å påse at tiltak og kontrollaktiviteter blir gjennomført og at de virker:</a:t>
            </a:r>
          </a:p>
          <a:p>
            <a:pPr marL="285750" indent="-285750" fontAlgn="auto">
              <a:spcBef>
                <a:spcPts val="0"/>
              </a:spcBef>
              <a:spcAft>
                <a:spcPts val="0"/>
              </a:spcAft>
              <a:buFontTx/>
              <a:buChar char="-"/>
            </a:pPr>
            <a:r>
              <a:rPr lang="nb-NO" sz="1200" dirty="0">
                <a:solidFill>
                  <a:prstClr val="white"/>
                </a:solidFill>
              </a:rPr>
              <a:t>Løpende oppfølging som inngår i daglig ledelse og drift</a:t>
            </a:r>
          </a:p>
          <a:p>
            <a:pPr marL="285750" indent="-285750" fontAlgn="auto">
              <a:spcBef>
                <a:spcPts val="0"/>
              </a:spcBef>
              <a:spcAft>
                <a:spcPts val="0"/>
              </a:spcAft>
              <a:buFontTx/>
              <a:buChar char="-"/>
            </a:pPr>
            <a:r>
              <a:rPr lang="nb-NO" sz="1200" dirty="0">
                <a:solidFill>
                  <a:prstClr val="white"/>
                </a:solidFill>
              </a:rPr>
              <a:t>Frittstående oppfølging (evalueringer, revisjoner) </a:t>
            </a:r>
          </a:p>
          <a:p>
            <a:endParaRPr lang="nb-NO" dirty="0"/>
          </a:p>
          <a:p>
            <a:pPr marL="0" indent="0" fontAlgn="auto">
              <a:spcBef>
                <a:spcPts val="0"/>
              </a:spcBef>
              <a:spcAft>
                <a:spcPts val="0"/>
              </a:spcAft>
              <a:buNone/>
            </a:pPr>
            <a:endParaRPr lang="nb-NO" sz="1200" b="1" u="sng" dirty="0">
              <a:solidFill>
                <a:prstClr val="white"/>
              </a:solidFill>
            </a:endParaRPr>
          </a:p>
          <a:p>
            <a:pPr marL="0" indent="0" fontAlgn="auto">
              <a:spcBef>
                <a:spcPts val="0"/>
              </a:spcBef>
              <a:spcAft>
                <a:spcPts val="0"/>
              </a:spcAft>
              <a:buNone/>
            </a:pPr>
            <a:endParaRPr lang="nb-NO" sz="1200" b="1" u="sng" dirty="0">
              <a:solidFill>
                <a:prstClr val="white"/>
              </a:solidFill>
            </a:endParaRPr>
          </a:p>
          <a:p>
            <a:pPr marL="0" indent="0" fontAlgn="auto">
              <a:spcBef>
                <a:spcPts val="0"/>
              </a:spcBef>
              <a:spcAft>
                <a:spcPts val="0"/>
              </a:spcAft>
              <a:buNone/>
            </a:pPr>
            <a:r>
              <a:rPr lang="nb-NO" sz="1200" b="1" u="none" dirty="0">
                <a:solidFill>
                  <a:prstClr val="white"/>
                </a:solidFill>
              </a:rPr>
              <a:t>FUNDAMENETET FOR GOD INTERNKONTROLL:</a:t>
            </a:r>
          </a:p>
          <a:p>
            <a:pPr marL="0" indent="0" fontAlgn="auto">
              <a:spcBef>
                <a:spcPts val="0"/>
              </a:spcBef>
              <a:spcAft>
                <a:spcPts val="0"/>
              </a:spcAft>
              <a:buNone/>
            </a:pPr>
            <a:endParaRPr lang="nb-NO" sz="1200" b="1" u="sng" dirty="0">
              <a:solidFill>
                <a:prstClr val="white"/>
              </a:solidFill>
            </a:endParaRPr>
          </a:p>
          <a:p>
            <a:pPr marL="0" indent="0" fontAlgn="auto">
              <a:spcBef>
                <a:spcPts val="0"/>
              </a:spcBef>
              <a:spcAft>
                <a:spcPts val="0"/>
              </a:spcAft>
              <a:buNone/>
            </a:pPr>
            <a:r>
              <a:rPr lang="nb-NO" sz="1200" b="1" u="sng" dirty="0">
                <a:solidFill>
                  <a:prstClr val="white"/>
                </a:solidFill>
              </a:rPr>
              <a:t>Informasjon og kommunikasjon – fundament for god internkontroll:</a:t>
            </a:r>
          </a:p>
          <a:p>
            <a:pPr marL="285750" indent="-285750" fontAlgn="auto">
              <a:spcBef>
                <a:spcPts val="0"/>
              </a:spcBef>
              <a:spcAft>
                <a:spcPts val="0"/>
              </a:spcAft>
              <a:buFontTx/>
              <a:buChar char="-"/>
            </a:pPr>
            <a:r>
              <a:rPr lang="nb-NO" sz="1200" dirty="0">
                <a:solidFill>
                  <a:prstClr val="white"/>
                </a:solidFill>
              </a:rPr>
              <a:t>Identifisere, analysere og formidle relevant og riktig informasjon til rett person til riktig tid</a:t>
            </a:r>
          </a:p>
          <a:p>
            <a:pPr marL="285750" indent="-285750" fontAlgn="auto">
              <a:spcBef>
                <a:spcPts val="0"/>
              </a:spcBef>
              <a:spcAft>
                <a:spcPts val="0"/>
              </a:spcAft>
              <a:buFontTx/>
              <a:buChar char="-"/>
            </a:pPr>
            <a:r>
              <a:rPr lang="nb-NO" sz="1200" dirty="0">
                <a:solidFill>
                  <a:prstClr val="white"/>
                </a:solidFill>
              </a:rPr>
              <a:t>Kommunikasjonskanaler (interne og eksterne)</a:t>
            </a:r>
          </a:p>
          <a:p>
            <a:pPr marL="0" indent="0">
              <a:buNone/>
            </a:pPr>
            <a:endParaRPr lang="nb-NO" dirty="0"/>
          </a:p>
          <a:p>
            <a:pPr marL="0" indent="0" fontAlgn="auto">
              <a:spcBef>
                <a:spcPts val="0"/>
              </a:spcBef>
              <a:spcAft>
                <a:spcPts val="0"/>
              </a:spcAft>
              <a:buNone/>
            </a:pPr>
            <a:r>
              <a:rPr lang="nb-NO" sz="1200" b="1" u="sng" dirty="0">
                <a:solidFill>
                  <a:prstClr val="white"/>
                </a:solidFill>
              </a:rPr>
              <a:t>Styrings- og kontrollmiljø – fundament for god interkontroll:</a:t>
            </a:r>
          </a:p>
          <a:p>
            <a:pPr marL="285750" indent="-285750" fontAlgn="auto">
              <a:spcBef>
                <a:spcPts val="0"/>
              </a:spcBef>
              <a:spcAft>
                <a:spcPts val="0"/>
              </a:spcAft>
              <a:buFontTx/>
              <a:buChar char="-"/>
            </a:pPr>
            <a:r>
              <a:rPr lang="nb-NO" sz="1200" dirty="0">
                <a:solidFill>
                  <a:prstClr val="white"/>
                </a:solidFill>
              </a:rPr>
              <a:t>«Tonen på toppen»</a:t>
            </a:r>
          </a:p>
          <a:p>
            <a:pPr marL="285750" indent="-285750" fontAlgn="auto">
              <a:spcBef>
                <a:spcPts val="0"/>
              </a:spcBef>
              <a:spcAft>
                <a:spcPts val="0"/>
              </a:spcAft>
              <a:buFontTx/>
              <a:buChar char="-"/>
            </a:pPr>
            <a:r>
              <a:rPr lang="nb-NO" sz="1200" dirty="0">
                <a:solidFill>
                  <a:prstClr val="white"/>
                </a:solidFill>
              </a:rPr>
              <a:t>Kompetanse</a:t>
            </a:r>
          </a:p>
          <a:p>
            <a:pPr marL="285750" indent="-285750" fontAlgn="auto">
              <a:spcBef>
                <a:spcPts val="0"/>
              </a:spcBef>
              <a:spcAft>
                <a:spcPts val="0"/>
              </a:spcAft>
              <a:buFontTx/>
              <a:buChar char="-"/>
            </a:pPr>
            <a:r>
              <a:rPr lang="nb-NO" sz="1200" dirty="0">
                <a:solidFill>
                  <a:prstClr val="white"/>
                </a:solidFill>
              </a:rPr>
              <a:t>Integritet og etiske verdier</a:t>
            </a:r>
          </a:p>
          <a:p>
            <a:pPr marL="285750" indent="-285750" fontAlgn="auto">
              <a:spcBef>
                <a:spcPts val="0"/>
              </a:spcBef>
              <a:spcAft>
                <a:spcPts val="0"/>
              </a:spcAft>
              <a:buFontTx/>
              <a:buChar char="-"/>
            </a:pPr>
            <a:r>
              <a:rPr lang="nb-NO" sz="1200" dirty="0">
                <a:solidFill>
                  <a:prstClr val="white"/>
                </a:solidFill>
              </a:rPr>
              <a:t>Ledelsesfilosofi</a:t>
            </a:r>
          </a:p>
          <a:p>
            <a:pPr marL="285750" indent="-285750" fontAlgn="auto">
              <a:spcBef>
                <a:spcPts val="0"/>
              </a:spcBef>
              <a:spcAft>
                <a:spcPts val="0"/>
              </a:spcAft>
              <a:buFontTx/>
              <a:buChar char="-"/>
            </a:pPr>
            <a:r>
              <a:rPr lang="nb-NO" sz="1200" dirty="0">
                <a:solidFill>
                  <a:prstClr val="white"/>
                </a:solidFill>
              </a:rPr>
              <a:t>Organisasjonsstruktur</a:t>
            </a:r>
          </a:p>
          <a:p>
            <a:pPr marL="285750" indent="-285750" fontAlgn="auto">
              <a:spcBef>
                <a:spcPts val="0"/>
              </a:spcBef>
              <a:spcAft>
                <a:spcPts val="0"/>
              </a:spcAft>
              <a:buFontTx/>
              <a:buChar char="-"/>
            </a:pPr>
            <a:r>
              <a:rPr lang="nb-NO" sz="1200" dirty="0">
                <a:solidFill>
                  <a:prstClr val="white"/>
                </a:solidFill>
              </a:rPr>
              <a:t>Fordeling av roller og ansvar</a:t>
            </a:r>
          </a:p>
          <a:p>
            <a:pPr marL="285750" indent="-285750" fontAlgn="auto">
              <a:spcBef>
                <a:spcPts val="0"/>
              </a:spcBef>
              <a:spcAft>
                <a:spcPts val="0"/>
              </a:spcAft>
              <a:buFontTx/>
              <a:buChar char="-"/>
            </a:pPr>
            <a:r>
              <a:rPr lang="nb-NO" sz="1200" dirty="0">
                <a:solidFill>
                  <a:prstClr val="white"/>
                </a:solidFill>
              </a:rPr>
              <a:t>Personalpolitikk</a:t>
            </a:r>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7</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369168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8</a:t>
            </a:fld>
            <a:endParaRPr lang="nb-NO" dirty="0"/>
          </a:p>
        </p:txBody>
      </p:sp>
      <p:sp>
        <p:nvSpPr>
          <p:cNvPr id="6" name="Plassholder for topptekst 5"/>
          <p:cNvSpPr>
            <a:spLocks noGrp="1"/>
          </p:cNvSpPr>
          <p:nvPr>
            <p:ph type="hdr" sz="quarter"/>
          </p:nvPr>
        </p:nvSpPr>
        <p:spPr/>
        <p:txBody>
          <a:bodyPr/>
          <a:lstStyle/>
          <a:p>
            <a:endParaRPr lang="nb-NO" dirty="0"/>
          </a:p>
        </p:txBody>
      </p:sp>
      <p:sp>
        <p:nvSpPr>
          <p:cNvPr id="7" name="Plassholder for bunntekst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38494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Formål: </a:t>
            </a:r>
            <a:r>
              <a:rPr lang="nb-NO" sz="1100" b="0" dirty="0"/>
              <a:t>Sette betydningen av internkontroll i en større sammenheng</a:t>
            </a:r>
          </a:p>
          <a:p>
            <a:pPr marL="0" indent="0">
              <a:buNone/>
            </a:pPr>
            <a:endParaRPr lang="nb-NO" sz="1100" b="0" dirty="0"/>
          </a:p>
          <a:p>
            <a:pPr marL="0" indent="0">
              <a:buNone/>
            </a:pPr>
            <a:r>
              <a:rPr lang="nb-NO" sz="1100" b="1" dirty="0"/>
              <a:t>Budskap:</a:t>
            </a:r>
          </a:p>
          <a:p>
            <a:pPr marL="171431" indent="-171431" eaLnBrk="1" hangingPunct="1">
              <a:lnSpc>
                <a:spcPct val="80000"/>
              </a:lnSpc>
              <a:buFont typeface="Arial" pitchFamily="34" charset="0"/>
              <a:buChar char="•"/>
            </a:pPr>
            <a:r>
              <a:rPr lang="nb-NO" sz="1100" dirty="0"/>
              <a:t>Statlige</a:t>
            </a:r>
            <a:r>
              <a:rPr lang="nb-NO" sz="1100" baseline="0" dirty="0"/>
              <a:t> virksomheter</a:t>
            </a:r>
            <a:r>
              <a:rPr lang="nb-NO" sz="1100" dirty="0"/>
              <a:t> forvalter fellesskapets midler og vi forvalter virkemidler som har stor betydning for den enkelte og for velferdsstaten. Arbeidet i offentlig forvaltning bygger på fire  forvaltningsverdier: Demokrati, rettsikkerhet, faglig integritet og effektivitet. Nyere forvaltningsverdier er brukerorientering, åpenhet og involvering </a:t>
            </a:r>
          </a:p>
          <a:p>
            <a:pPr marL="171431" indent="-171431" eaLnBrk="1" hangingPunct="1">
              <a:lnSpc>
                <a:spcPct val="80000"/>
              </a:lnSpc>
              <a:buFont typeface="Arial" pitchFamily="34" charset="0"/>
              <a:buChar char="•"/>
            </a:pPr>
            <a:r>
              <a:rPr lang="nb-NO" sz="1100" dirty="0"/>
              <a:t>Ikke urimelig at vi kikkes i kortene og at vi  blir holt ansvarlig for det vi gjør og oppnår med de midlene vi er gitt til rådighet</a:t>
            </a:r>
          </a:p>
          <a:p>
            <a:pPr marL="628578" lvl="1" indent="-171431" eaLnBrk="1" hangingPunct="1">
              <a:lnSpc>
                <a:spcPct val="80000"/>
              </a:lnSpc>
              <a:buFont typeface="Arial" pitchFamily="34" charset="0"/>
              <a:buChar char="•"/>
            </a:pPr>
            <a:r>
              <a:rPr lang="nb-NO" sz="1100" dirty="0"/>
              <a:t>Ansvarliggjøring – overfor Storting, befolkning, brukere/kunder og øvrige interessenter</a:t>
            </a:r>
          </a:p>
          <a:p>
            <a:pPr marL="171431" indent="-171431" eaLnBrk="1" hangingPunct="1">
              <a:lnSpc>
                <a:spcPct val="80000"/>
              </a:lnSpc>
              <a:buFont typeface="Arial" pitchFamily="34" charset="0"/>
              <a:buChar char="•"/>
            </a:pPr>
            <a:r>
              <a:rPr lang="nb-NO" sz="1100" dirty="0"/>
              <a:t>Det er helt avgjørende at statlige virksomheter har legitimitet og tillit og god bruk av offentlige midler – god internkontroll er en viktig brikke i denne sammenhengen</a:t>
            </a:r>
          </a:p>
          <a:p>
            <a:endParaRPr lang="nb-NO" dirty="0"/>
          </a:p>
        </p:txBody>
      </p:sp>
      <p:sp>
        <p:nvSpPr>
          <p:cNvPr id="4" name="Plassholder for dato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Plassholder for lysbildenummer 4"/>
          <p:cNvSpPr>
            <a:spLocks noGrp="1"/>
          </p:cNvSpPr>
          <p:nvPr>
            <p:ph type="sldNum" sz="quarter" idx="5"/>
          </p:nvPr>
        </p:nvSpPr>
        <p:spPr/>
        <p:txBody>
          <a:bodyPr/>
          <a:lstStyle/>
          <a:p>
            <a:fld id="{3D7622FB-343F-3A4F-848E-AB9F407A3C84}" type="slidenum">
              <a:rPr lang="nb-NO" smtClean="0"/>
              <a:pPr/>
              <a:t>12</a:t>
            </a:fld>
            <a:endParaRPr lang="nb-NO" dirty="0"/>
          </a:p>
        </p:txBody>
      </p:sp>
      <p:sp>
        <p:nvSpPr>
          <p:cNvPr id="6" name="Plassholder for bunntekst 5"/>
          <p:cNvSpPr>
            <a:spLocks noGrp="1"/>
          </p:cNvSpPr>
          <p:nvPr>
            <p:ph type="ftr" sz="quarter" idx="4"/>
          </p:nvPr>
        </p:nvSpPr>
        <p:spPr/>
        <p:txBody>
          <a:bodyPr/>
          <a:lstStyle/>
          <a:p>
            <a:endParaRPr lang="nb-NO" dirty="0"/>
          </a:p>
        </p:txBody>
      </p:sp>
      <p:sp>
        <p:nvSpPr>
          <p:cNvPr id="7" name="Plassholder for topptekst 6"/>
          <p:cNvSpPr>
            <a:spLocks noGrp="1"/>
          </p:cNvSpPr>
          <p:nvPr>
            <p:ph type="hdr" sz="quarter"/>
          </p:nvPr>
        </p:nvSpPr>
        <p:spPr/>
        <p:txBody>
          <a:bodyPr/>
          <a:lstStyle/>
          <a:p>
            <a:endParaRPr lang="nb-NO" sz="1100" dirty="0"/>
          </a:p>
        </p:txBody>
      </p:sp>
    </p:spTree>
    <p:extLst>
      <p:ext uri="{BB962C8B-B14F-4D97-AF65-F5344CB8AC3E}">
        <p14:creationId xmlns:p14="http://schemas.microsoft.com/office/powerpoint/2010/main" val="353124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400" b="1" dirty="0"/>
              <a:t>Formål: </a:t>
            </a:r>
            <a:r>
              <a:rPr lang="nb-NO" sz="2400" b="0" dirty="0"/>
              <a:t>Sette betydningen av internkontroll i en større sammenheng forts.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2400" b="0" dirty="0"/>
              <a:t>Vise</a:t>
            </a:r>
            <a:r>
              <a:rPr lang="nb-NO" sz="2400" b="1" dirty="0"/>
              <a:t> </a:t>
            </a:r>
            <a:r>
              <a:rPr lang="nb-NO" sz="2400" dirty="0"/>
              <a:t>sammenhengen mellom god internkontroll og realisering av samfunnsoppdraget</a:t>
            </a:r>
          </a:p>
          <a:p>
            <a:pPr marL="0" indent="0">
              <a:buNone/>
            </a:pPr>
            <a:r>
              <a:rPr lang="nb-NO" sz="2400" b="1" dirty="0"/>
              <a:t> </a:t>
            </a:r>
            <a:endParaRPr lang="nb-NO" sz="2400" dirty="0"/>
          </a:p>
          <a:p>
            <a:pPr marL="0" indent="0">
              <a:buNone/>
            </a:pPr>
            <a:r>
              <a:rPr lang="nb-NO" sz="2400" b="1" dirty="0"/>
              <a:t>Budskap</a:t>
            </a:r>
            <a:r>
              <a:rPr lang="nb-NO" sz="2400" dirty="0"/>
              <a:t>:</a:t>
            </a:r>
          </a:p>
          <a:p>
            <a:pPr marL="457200" indent="-457200">
              <a:buAutoNum type="arabicPeriod"/>
            </a:pPr>
            <a:r>
              <a:rPr lang="nb-NO" sz="2400" dirty="0"/>
              <a:t>Plassere internkontroll inn i resultatkjeden </a:t>
            </a:r>
          </a:p>
          <a:p>
            <a:pPr marL="457200" indent="-457200">
              <a:buAutoNum type="arabicPeriod"/>
            </a:pPr>
            <a:r>
              <a:rPr lang="nb-NO" sz="2400" dirty="0"/>
              <a:t>Plassere interkontroll i forhold til operasjonell og strategisk risiko</a:t>
            </a:r>
          </a:p>
          <a:p>
            <a:pPr marL="457200" indent="-457200">
              <a:buAutoNum type="arabicPeriod"/>
            </a:pPr>
            <a:r>
              <a:rPr lang="nb-NO" sz="2400" dirty="0"/>
              <a:t>Vise sammenhengen mellom god internkontroll og realisering av samfunnsoppdraget</a:t>
            </a:r>
          </a:p>
          <a:p>
            <a:pPr marL="0" indent="0">
              <a:buNone/>
            </a:pPr>
            <a:endParaRPr lang="nb-NO" sz="2400" dirty="0"/>
          </a:p>
          <a:p>
            <a:pPr marL="0" indent="0">
              <a:buNone/>
            </a:pPr>
            <a:r>
              <a:rPr lang="nb-NO" sz="2400" dirty="0"/>
              <a:t>God internkontroll er en forutsetning for god måloppnåelse med effektiv ressursbruk, men god internkontroll alene er ikke nok for å sørge for måloppnåelse av samfunnsoppdraget. Effektene vi jobber for er utenfor virksomhetens kontroll, mens internkontrollen er innenfor virksomhetens kontroll.</a:t>
            </a:r>
          </a:p>
          <a:p>
            <a:pPr marL="0" indent="0">
              <a:buNone/>
            </a:pPr>
            <a:endParaRPr lang="nb-NO" sz="2400" dirty="0"/>
          </a:p>
          <a:p>
            <a:pPr marL="0" indent="0">
              <a:buNone/>
            </a:pPr>
            <a:endParaRPr lang="nb-NO" sz="2400" i="0" dirty="0"/>
          </a:p>
          <a:p>
            <a:pPr marL="0" indent="0">
              <a:buNone/>
            </a:pPr>
            <a:endParaRPr lang="nb-NO" sz="2400" dirty="0"/>
          </a:p>
          <a:p>
            <a:pPr marL="0" indent="0">
              <a:buNone/>
            </a:pPr>
            <a:endParaRPr lang="nb-NO" sz="2400" dirty="0"/>
          </a:p>
          <a:p>
            <a:pPr marL="0" indent="0">
              <a:buNone/>
            </a:pPr>
            <a:endParaRPr lang="nb-NO" sz="2400" dirty="0"/>
          </a:p>
          <a:p>
            <a:endParaRPr lang="nb-NO" dirty="0"/>
          </a:p>
        </p:txBody>
      </p:sp>
      <p:sp>
        <p:nvSpPr>
          <p:cNvPr id="4" name="Date Placeholder 3"/>
          <p:cNvSpPr>
            <a:spLocks noGrp="1"/>
          </p:cNvSpPr>
          <p:nvPr>
            <p:ph type="dt" sz="quarter" idx="1"/>
          </p:nvPr>
        </p:nvSpPr>
        <p:spPr/>
        <p:txBody>
          <a:bodyPr/>
          <a:lstStyle/>
          <a:p>
            <a:fld id="{8B23B0E9-98D9-A04D-AF6B-E5FA66EF2D4F}" type="datetime1">
              <a:rPr lang="nb-NO" smtClean="0"/>
              <a:t>26.03.2021</a:t>
            </a:fld>
            <a:endParaRPr lang="nb-NO" dirty="0"/>
          </a:p>
        </p:txBody>
      </p:sp>
      <p:sp>
        <p:nvSpPr>
          <p:cNvPr id="5" name="Slide Number Placeholder 4"/>
          <p:cNvSpPr>
            <a:spLocks noGrp="1"/>
          </p:cNvSpPr>
          <p:nvPr>
            <p:ph type="sldNum" sz="quarter" idx="5"/>
          </p:nvPr>
        </p:nvSpPr>
        <p:spPr/>
        <p:txBody>
          <a:bodyPr/>
          <a:lstStyle/>
          <a:p>
            <a:fld id="{3D7622FB-343F-3A4F-848E-AB9F407A3C84}" type="slidenum">
              <a:rPr lang="nb-NO" smtClean="0"/>
              <a:pPr/>
              <a:t>13</a:t>
            </a:fld>
            <a:endParaRPr lang="nb-NO" dirty="0"/>
          </a:p>
        </p:txBody>
      </p:sp>
      <p:sp>
        <p:nvSpPr>
          <p:cNvPr id="6" name="Header Placeholder 5"/>
          <p:cNvSpPr>
            <a:spLocks noGrp="1"/>
          </p:cNvSpPr>
          <p:nvPr>
            <p:ph type="hdr" sz="quarter"/>
          </p:nvPr>
        </p:nvSpPr>
        <p:spPr/>
        <p:txBody>
          <a:bodyPr/>
          <a:lstStyle/>
          <a:p>
            <a:endParaRPr lang="nb-NO" dirty="0"/>
          </a:p>
        </p:txBody>
      </p:sp>
      <p:sp>
        <p:nvSpPr>
          <p:cNvPr id="7" name="Footer Placeholder 6"/>
          <p:cNvSpPr>
            <a:spLocks noGrp="1"/>
          </p:cNvSpPr>
          <p:nvPr>
            <p:ph type="ftr" sz="quarter" idx="4"/>
          </p:nvPr>
        </p:nvSpPr>
        <p:spPr/>
        <p:txBody>
          <a:bodyPr/>
          <a:lstStyle/>
          <a:p>
            <a:endParaRPr lang="nb-NO" dirty="0"/>
          </a:p>
        </p:txBody>
      </p:sp>
    </p:spTree>
    <p:extLst>
      <p:ext uri="{BB962C8B-B14F-4D97-AF65-F5344CB8AC3E}">
        <p14:creationId xmlns:p14="http://schemas.microsoft.com/office/powerpoint/2010/main" val="27860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endParaRPr lang="nb-NO" dirty="0"/>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170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0352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11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dirty="0"/>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536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318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4154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17966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8506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5637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endParaRPr lang="nb-NO" dirty="0"/>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3632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125440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dirty="0"/>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27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2956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42805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28305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2611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25441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54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7580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156966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endParaRPr lang="nb-NO" dirty="0"/>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528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26.03.2021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9869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6992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26.03.2021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7352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26.03.2021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5956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26.03.2021</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dirty="0"/>
              <a:t>Klikk på bilde ikonet </a:t>
            </a:r>
            <a:br>
              <a:rPr lang="nb-NO" dirty="0"/>
            </a:br>
            <a:r>
              <a:rPr lang="nb-NO" dirty="0"/>
              <a:t>for å plassere et bilde</a:t>
            </a:r>
          </a:p>
        </p:txBody>
      </p:sp>
    </p:spTree>
    <p:extLst>
      <p:ext uri="{BB962C8B-B14F-4D97-AF65-F5344CB8AC3E}">
        <p14:creationId xmlns:p14="http://schemas.microsoft.com/office/powerpoint/2010/main" val="233117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45449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5553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dirty="0"/>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079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140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7421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dirty="0"/>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26.03.2021</a:t>
            </a:fld>
            <a:endParaRPr lang="nb-NO" dirty="0"/>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dirty="0"/>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dirty="0"/>
          </a:p>
        </p:txBody>
      </p:sp>
    </p:spTree>
    <p:extLst>
      <p:ext uri="{BB962C8B-B14F-4D97-AF65-F5344CB8AC3E}">
        <p14:creationId xmlns:p14="http://schemas.microsoft.com/office/powerpoint/2010/main" val="301069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81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915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4413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953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7733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8058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8791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351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are tittel LYS">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a:xfrm>
            <a:off x="1188444" y="6398279"/>
            <a:ext cx="846221" cy="184666"/>
          </a:xfrm>
          <a:prstGeom prst="rect">
            <a:avLst/>
          </a:prstGeom>
        </p:spPr>
        <p:txBody>
          <a:bodyPr/>
          <a:lstStyle/>
          <a:p>
            <a:fld id="{7AD5ED16-F933-A846-AC25-0C4698E29353}" type="datetime1">
              <a:rPr lang="nb-NO" smtClean="0"/>
              <a:t>26.03.2021</a:t>
            </a:fld>
            <a:endParaRPr lang="nb-NO"/>
          </a:p>
        </p:txBody>
      </p:sp>
      <p:sp>
        <p:nvSpPr>
          <p:cNvPr id="4" name="Plassholder for bunntekst 3"/>
          <p:cNvSpPr>
            <a:spLocks noGrp="1"/>
          </p:cNvSpPr>
          <p:nvPr>
            <p:ph type="ftr" sz="quarter" idx="11"/>
          </p:nvPr>
        </p:nvSpPr>
        <p:spPr>
          <a:xfrm>
            <a:off x="2374231" y="6398279"/>
            <a:ext cx="7200900" cy="184666"/>
          </a:xfrm>
          <a:prstGeom prst="rect">
            <a:avLst/>
          </a:prstGeom>
        </p:spPr>
        <p:txBody>
          <a:bodyPr/>
          <a:lstStyle/>
          <a:p>
            <a:r>
              <a:rPr lang="nb-NO"/>
              <a:t>Tekst</a:t>
            </a:r>
          </a:p>
        </p:txBody>
      </p:sp>
      <p:sp>
        <p:nvSpPr>
          <p:cNvPr id="5" name="Plassholder for lysbildenummer 4"/>
          <p:cNvSpPr>
            <a:spLocks noGrp="1"/>
          </p:cNvSpPr>
          <p:nvPr>
            <p:ph type="sldNum" sz="quarter" idx="12"/>
          </p:nvPr>
        </p:nvSpPr>
        <p:spPr>
          <a:xfrm>
            <a:off x="533400" y="6403300"/>
            <a:ext cx="308811" cy="184666"/>
          </a:xfrm>
          <a:prstGeom prst="rect">
            <a:avLst/>
          </a:prstGeom>
        </p:spPr>
        <p:txBody>
          <a:bodyPr/>
          <a:lstStyle/>
          <a:p>
            <a:fld id="{5751DFAA-887F-4071-8EAD-E8CA316FCF06}" type="slidenum">
              <a:rPr lang="nb-NO" smtClean="0"/>
              <a:t>‹#›</a:t>
            </a:fld>
            <a:endParaRPr lang="nb-NO"/>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p>
            <a:endParaRPr lang="nb-NO" dirty="0"/>
          </a:p>
        </p:txBody>
      </p:sp>
    </p:spTree>
    <p:extLst>
      <p:ext uri="{BB962C8B-B14F-4D97-AF65-F5344CB8AC3E}">
        <p14:creationId xmlns:p14="http://schemas.microsoft.com/office/powerpoint/2010/main" val="16446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tel og innhold LYS">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1188444" y="6398279"/>
            <a:ext cx="846221" cy="184666"/>
          </a:xfrm>
          <a:prstGeom prst="rect">
            <a:avLst/>
          </a:prstGeom>
        </p:spPr>
        <p:txBody>
          <a:bodyPr/>
          <a:lstStyle/>
          <a:p>
            <a:fld id="{8E258A6E-44B1-7E40-B742-B8700551470F}" type="datetime1">
              <a:rPr lang="nb-NO" smtClean="0"/>
              <a:t>26.03.2021</a:t>
            </a:fld>
            <a:endParaRPr lang="nb-NO"/>
          </a:p>
        </p:txBody>
      </p:sp>
      <p:sp>
        <p:nvSpPr>
          <p:cNvPr id="5" name="Plassholder for bunntekst 4"/>
          <p:cNvSpPr>
            <a:spLocks noGrp="1"/>
          </p:cNvSpPr>
          <p:nvPr>
            <p:ph type="ftr" sz="quarter" idx="11"/>
          </p:nvPr>
        </p:nvSpPr>
        <p:spPr>
          <a:xfrm>
            <a:off x="2374231" y="6398279"/>
            <a:ext cx="7200900" cy="184666"/>
          </a:xfrm>
          <a:prstGeom prst="rect">
            <a:avLst/>
          </a:prstGeom>
        </p:spPr>
        <p:txBody>
          <a:bodyPr/>
          <a:lstStyle/>
          <a:p>
            <a:r>
              <a:rPr lang="nb-NO"/>
              <a:t>Tekst</a:t>
            </a:r>
          </a:p>
        </p:txBody>
      </p:sp>
      <p:sp>
        <p:nvSpPr>
          <p:cNvPr id="6" name="Plassholder for lysbildenummer 5"/>
          <p:cNvSpPr>
            <a:spLocks noGrp="1"/>
          </p:cNvSpPr>
          <p:nvPr>
            <p:ph type="sldNum" sz="quarter" idx="12"/>
          </p:nvPr>
        </p:nvSpPr>
        <p:spPr>
          <a:xfrm>
            <a:off x="533400" y="6403300"/>
            <a:ext cx="308811" cy="184666"/>
          </a:xfrm>
          <a:prstGeom prst="rect">
            <a:avLst/>
          </a:prstGeom>
        </p:spPr>
        <p:txBody>
          <a:bodyPr/>
          <a:lstStyle/>
          <a:p>
            <a:fld id="{5751DFAA-887F-4071-8EAD-E8CA316FCF06}" type="slidenum">
              <a:rPr lang="nb-NO" smtClean="0"/>
              <a:t>‹#›</a:t>
            </a:fld>
            <a:endParaRPr lang="nb-NO" dirty="0"/>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3400" y="441326"/>
            <a:ext cx="11104563" cy="701674"/>
          </a:xfrm>
          <a:prstGeom prst="rect">
            <a:avLst/>
          </a:prstGeom>
        </p:spPr>
        <p:txBody>
          <a:bodyPr vert="horz" lIns="0" tIns="0" rIns="0" bIns="0" rtlCol="0" anchor="t" anchorCtr="0">
            <a:noAutofit/>
          </a:bodyPr>
          <a:lstStyle/>
          <a:p>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5395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tel med 4 ansatte MØRK">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a:xfrm>
            <a:off x="1188444" y="6398279"/>
            <a:ext cx="846221" cy="184666"/>
          </a:xfrm>
          <a:prstGeom prst="rect">
            <a:avLst/>
          </a:prstGeom>
        </p:spPr>
        <p:txBody>
          <a:bodyPr/>
          <a:lstStyle/>
          <a:p>
            <a:fld id="{E8FF2E9D-5643-C347-88E8-5C5832AB9982}" type="datetime1">
              <a:rPr lang="nb-NO" smtClean="0"/>
              <a:t>26.03.2021</a:t>
            </a:fld>
            <a:endParaRPr lang="nb-NO"/>
          </a:p>
        </p:txBody>
      </p:sp>
      <p:sp>
        <p:nvSpPr>
          <p:cNvPr id="4" name="Plassholder for bunntekst 3"/>
          <p:cNvSpPr>
            <a:spLocks noGrp="1"/>
          </p:cNvSpPr>
          <p:nvPr>
            <p:ph type="ftr" sz="quarter" idx="11"/>
          </p:nvPr>
        </p:nvSpPr>
        <p:spPr>
          <a:xfrm>
            <a:off x="2374231" y="6398279"/>
            <a:ext cx="7200900" cy="184666"/>
          </a:xfrm>
          <a:prstGeom prst="rect">
            <a:avLst/>
          </a:prstGeom>
        </p:spPr>
        <p:txBody>
          <a:bodyPr/>
          <a:lstStyle/>
          <a:p>
            <a:r>
              <a:rPr lang="nb-NO"/>
              <a:t>Tekst</a:t>
            </a:r>
          </a:p>
        </p:txBody>
      </p:sp>
      <p:sp>
        <p:nvSpPr>
          <p:cNvPr id="5" name="Plassholder for lysbildenummer 4"/>
          <p:cNvSpPr>
            <a:spLocks noGrp="1"/>
          </p:cNvSpPr>
          <p:nvPr>
            <p:ph type="sldNum" sz="quarter" idx="12"/>
          </p:nvPr>
        </p:nvSpPr>
        <p:spPr>
          <a:xfrm>
            <a:off x="533400" y="6403300"/>
            <a:ext cx="308811" cy="184666"/>
          </a:xfrm>
          <a:prstGeom prst="rect">
            <a:avLst/>
          </a:prstGeom>
        </p:spPr>
        <p:txBody>
          <a:bodyPr/>
          <a:lstStyle/>
          <a:p>
            <a:fld id="{5751DFAA-887F-4071-8EAD-E8CA316FCF06}" type="slidenum">
              <a:rPr lang="nb-NO" smtClean="0"/>
              <a:t>‹#›</a:t>
            </a:fld>
            <a:endParaRPr lang="nb-NO"/>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p>
            <a:endParaRPr lang="nb-NO" dirty="0"/>
          </a:p>
        </p:txBody>
      </p:sp>
      <p:sp>
        <p:nvSpPr>
          <p:cNvPr id="22" name="Plassholder for bilde 5">
            <a:extLst>
              <a:ext uri="{FF2B5EF4-FFF2-40B4-BE49-F238E27FC236}">
                <a16:creationId xmlns:a16="http://schemas.microsoft.com/office/drawing/2014/main" id="{368E305A-EEAF-A847-BFCE-7EEDD431A458}"/>
              </a:ext>
            </a:extLst>
          </p:cNvPr>
          <p:cNvSpPr>
            <a:spLocks noGrp="1"/>
          </p:cNvSpPr>
          <p:nvPr>
            <p:ph type="pic" sz="quarter" idx="13" hasCustomPrompt="1"/>
          </p:nvPr>
        </p:nvSpPr>
        <p:spPr>
          <a:xfrm>
            <a:off x="533400" y="1717674"/>
            <a:ext cx="2590360" cy="3351167"/>
          </a:xfrm>
          <a:solidFill>
            <a:schemeClr val="bg1"/>
          </a:solid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23" name="Plassholder for tekst 29">
            <a:extLst>
              <a:ext uri="{FF2B5EF4-FFF2-40B4-BE49-F238E27FC236}">
                <a16:creationId xmlns:a16="http://schemas.microsoft.com/office/drawing/2014/main" id="{7E0CBCD2-07FD-7A40-92C1-DFEBB49FB7EF}"/>
              </a:ext>
            </a:extLst>
          </p:cNvPr>
          <p:cNvSpPr>
            <a:spLocks noGrp="1"/>
          </p:cNvSpPr>
          <p:nvPr>
            <p:ph type="body" sz="quarter" idx="23"/>
          </p:nvPr>
        </p:nvSpPr>
        <p:spPr>
          <a:xfrm>
            <a:off x="533399" y="4584481"/>
            <a:ext cx="2590360" cy="484360"/>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endParaRPr lang="nb-NO" dirty="0"/>
          </a:p>
        </p:txBody>
      </p:sp>
      <p:sp>
        <p:nvSpPr>
          <p:cNvPr id="24" name="Plassholder for tekst 29">
            <a:extLst>
              <a:ext uri="{FF2B5EF4-FFF2-40B4-BE49-F238E27FC236}">
                <a16:creationId xmlns:a16="http://schemas.microsoft.com/office/drawing/2014/main" id="{33B9EE08-58C4-B64F-84D5-9B71C85A13D5}"/>
              </a:ext>
            </a:extLst>
          </p:cNvPr>
          <p:cNvSpPr>
            <a:spLocks noGrp="1"/>
          </p:cNvSpPr>
          <p:nvPr>
            <p:ph type="body" sz="quarter" idx="21" hasCustomPrompt="1"/>
          </p:nvPr>
        </p:nvSpPr>
        <p:spPr>
          <a:xfrm>
            <a:off x="533399" y="4584481"/>
            <a:ext cx="2590360" cy="230218"/>
          </a:xfrm>
        </p:spPr>
        <p:txBody>
          <a:bodyPr lIns="108000" tIns="54000" rIns="108000"/>
          <a:lstStyle>
            <a:lvl1pPr marL="0" indent="0">
              <a:buNone/>
              <a:defRPr sz="12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25" name="Plassholder for tekst 29">
            <a:extLst>
              <a:ext uri="{FF2B5EF4-FFF2-40B4-BE49-F238E27FC236}">
                <a16:creationId xmlns:a16="http://schemas.microsoft.com/office/drawing/2014/main" id="{F93067E1-53A2-184D-851B-3ECB041796AC}"/>
              </a:ext>
            </a:extLst>
          </p:cNvPr>
          <p:cNvSpPr>
            <a:spLocks noGrp="1"/>
          </p:cNvSpPr>
          <p:nvPr>
            <p:ph type="body" sz="quarter" idx="22" hasCustomPrompt="1"/>
          </p:nvPr>
        </p:nvSpPr>
        <p:spPr>
          <a:xfrm>
            <a:off x="533399" y="4835843"/>
            <a:ext cx="2590360" cy="153715"/>
          </a:xfrm>
        </p:spPr>
        <p:txBody>
          <a:bodyPr lIns="108000" tIns="0" rIns="108000" bIns="36000"/>
          <a:lstStyle>
            <a:lvl1pPr marL="0" indent="0">
              <a:buNone/>
              <a:defRPr sz="105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26" name="Plassholder for bilde 5">
            <a:extLst>
              <a:ext uri="{FF2B5EF4-FFF2-40B4-BE49-F238E27FC236}">
                <a16:creationId xmlns:a16="http://schemas.microsoft.com/office/drawing/2014/main" id="{F2DA4727-AA38-8445-A195-9046BF672163}"/>
              </a:ext>
            </a:extLst>
          </p:cNvPr>
          <p:cNvSpPr>
            <a:spLocks noGrp="1"/>
          </p:cNvSpPr>
          <p:nvPr>
            <p:ph type="pic" sz="quarter" idx="24" hasCustomPrompt="1"/>
          </p:nvPr>
        </p:nvSpPr>
        <p:spPr>
          <a:xfrm>
            <a:off x="3371468" y="1717674"/>
            <a:ext cx="2590360" cy="3351167"/>
          </a:xfrm>
          <a:solidFill>
            <a:schemeClr val="bg1"/>
          </a:solid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27" name="Plassholder for tekst 29">
            <a:extLst>
              <a:ext uri="{FF2B5EF4-FFF2-40B4-BE49-F238E27FC236}">
                <a16:creationId xmlns:a16="http://schemas.microsoft.com/office/drawing/2014/main" id="{667529EA-FEE0-5844-B6EB-0328825D7EF1}"/>
              </a:ext>
            </a:extLst>
          </p:cNvPr>
          <p:cNvSpPr>
            <a:spLocks noGrp="1"/>
          </p:cNvSpPr>
          <p:nvPr>
            <p:ph type="body" sz="quarter" idx="25"/>
          </p:nvPr>
        </p:nvSpPr>
        <p:spPr>
          <a:xfrm>
            <a:off x="3371467" y="4584481"/>
            <a:ext cx="2590360" cy="484360"/>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endParaRPr lang="nb-NO" dirty="0"/>
          </a:p>
        </p:txBody>
      </p:sp>
      <p:sp>
        <p:nvSpPr>
          <p:cNvPr id="28" name="Plassholder for tekst 29">
            <a:extLst>
              <a:ext uri="{FF2B5EF4-FFF2-40B4-BE49-F238E27FC236}">
                <a16:creationId xmlns:a16="http://schemas.microsoft.com/office/drawing/2014/main" id="{3C1A4B68-4811-8E4D-9D4F-E18A6537CDB9}"/>
              </a:ext>
            </a:extLst>
          </p:cNvPr>
          <p:cNvSpPr>
            <a:spLocks noGrp="1"/>
          </p:cNvSpPr>
          <p:nvPr>
            <p:ph type="body" sz="quarter" idx="26" hasCustomPrompt="1"/>
          </p:nvPr>
        </p:nvSpPr>
        <p:spPr>
          <a:xfrm>
            <a:off x="3371467" y="4584481"/>
            <a:ext cx="2590360" cy="230218"/>
          </a:xfrm>
        </p:spPr>
        <p:txBody>
          <a:bodyPr lIns="108000" tIns="54000" rIns="108000"/>
          <a:lstStyle>
            <a:lvl1pPr marL="0" indent="0">
              <a:buNone/>
              <a:defRPr sz="12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29" name="Plassholder for tekst 29">
            <a:extLst>
              <a:ext uri="{FF2B5EF4-FFF2-40B4-BE49-F238E27FC236}">
                <a16:creationId xmlns:a16="http://schemas.microsoft.com/office/drawing/2014/main" id="{DECB2442-66BE-7C48-8535-A342366D20E3}"/>
              </a:ext>
            </a:extLst>
          </p:cNvPr>
          <p:cNvSpPr>
            <a:spLocks noGrp="1"/>
          </p:cNvSpPr>
          <p:nvPr>
            <p:ph type="body" sz="quarter" idx="27" hasCustomPrompt="1"/>
          </p:nvPr>
        </p:nvSpPr>
        <p:spPr>
          <a:xfrm>
            <a:off x="3371467" y="4835843"/>
            <a:ext cx="2590360" cy="153715"/>
          </a:xfrm>
        </p:spPr>
        <p:txBody>
          <a:bodyPr lIns="108000" tIns="0" rIns="108000" bIns="36000"/>
          <a:lstStyle>
            <a:lvl1pPr marL="0" indent="0">
              <a:buNone/>
              <a:defRPr sz="105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2" name="Plassholder for bilde 5">
            <a:extLst>
              <a:ext uri="{FF2B5EF4-FFF2-40B4-BE49-F238E27FC236}">
                <a16:creationId xmlns:a16="http://schemas.microsoft.com/office/drawing/2014/main" id="{EC2D35BB-F71E-014C-BEB3-19F608065D97}"/>
              </a:ext>
            </a:extLst>
          </p:cNvPr>
          <p:cNvSpPr>
            <a:spLocks noGrp="1"/>
          </p:cNvSpPr>
          <p:nvPr>
            <p:ph type="pic" sz="quarter" idx="28" hasCustomPrompt="1"/>
          </p:nvPr>
        </p:nvSpPr>
        <p:spPr>
          <a:xfrm>
            <a:off x="6209536" y="1717674"/>
            <a:ext cx="2590360" cy="3351167"/>
          </a:xfrm>
          <a:solidFill>
            <a:schemeClr val="bg1"/>
          </a:solid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34" name="Plassholder for tekst 29">
            <a:extLst>
              <a:ext uri="{FF2B5EF4-FFF2-40B4-BE49-F238E27FC236}">
                <a16:creationId xmlns:a16="http://schemas.microsoft.com/office/drawing/2014/main" id="{DBCF52B8-8C05-EA4D-AF9F-3DEE66E9BAB2}"/>
              </a:ext>
            </a:extLst>
          </p:cNvPr>
          <p:cNvSpPr>
            <a:spLocks noGrp="1"/>
          </p:cNvSpPr>
          <p:nvPr>
            <p:ph type="body" sz="quarter" idx="29"/>
          </p:nvPr>
        </p:nvSpPr>
        <p:spPr>
          <a:xfrm>
            <a:off x="6209534" y="4584481"/>
            <a:ext cx="2590361" cy="484360"/>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endParaRPr lang="nb-NO" dirty="0"/>
          </a:p>
        </p:txBody>
      </p:sp>
      <p:sp>
        <p:nvSpPr>
          <p:cNvPr id="35" name="Plassholder for tekst 29">
            <a:extLst>
              <a:ext uri="{FF2B5EF4-FFF2-40B4-BE49-F238E27FC236}">
                <a16:creationId xmlns:a16="http://schemas.microsoft.com/office/drawing/2014/main" id="{8250AB24-46ED-F341-890B-CE6EF8EE54D9}"/>
              </a:ext>
            </a:extLst>
          </p:cNvPr>
          <p:cNvSpPr>
            <a:spLocks noGrp="1"/>
          </p:cNvSpPr>
          <p:nvPr>
            <p:ph type="body" sz="quarter" idx="30" hasCustomPrompt="1"/>
          </p:nvPr>
        </p:nvSpPr>
        <p:spPr>
          <a:xfrm>
            <a:off x="6209534" y="4584481"/>
            <a:ext cx="2590361" cy="230218"/>
          </a:xfrm>
        </p:spPr>
        <p:txBody>
          <a:bodyPr lIns="108000" tIns="54000" rIns="108000"/>
          <a:lstStyle>
            <a:lvl1pPr marL="0" indent="0">
              <a:buNone/>
              <a:defRPr sz="12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36" name="Plassholder for tekst 29">
            <a:extLst>
              <a:ext uri="{FF2B5EF4-FFF2-40B4-BE49-F238E27FC236}">
                <a16:creationId xmlns:a16="http://schemas.microsoft.com/office/drawing/2014/main" id="{745C586C-6855-0843-AA5E-7B4015B86979}"/>
              </a:ext>
            </a:extLst>
          </p:cNvPr>
          <p:cNvSpPr>
            <a:spLocks noGrp="1"/>
          </p:cNvSpPr>
          <p:nvPr>
            <p:ph type="body" sz="quarter" idx="31" hasCustomPrompt="1"/>
          </p:nvPr>
        </p:nvSpPr>
        <p:spPr>
          <a:xfrm>
            <a:off x="6209534" y="4835843"/>
            <a:ext cx="2590361" cy="153715"/>
          </a:xfrm>
        </p:spPr>
        <p:txBody>
          <a:bodyPr lIns="108000" tIns="0" rIns="108000" bIns="36000"/>
          <a:lstStyle>
            <a:lvl1pPr marL="0" indent="0">
              <a:buNone/>
              <a:defRPr sz="105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
        <p:nvSpPr>
          <p:cNvPr id="37" name="Plassholder for bilde 5">
            <a:extLst>
              <a:ext uri="{FF2B5EF4-FFF2-40B4-BE49-F238E27FC236}">
                <a16:creationId xmlns:a16="http://schemas.microsoft.com/office/drawing/2014/main" id="{920FA469-D5C7-6F41-81C0-949DD8483A09}"/>
              </a:ext>
            </a:extLst>
          </p:cNvPr>
          <p:cNvSpPr>
            <a:spLocks noGrp="1"/>
          </p:cNvSpPr>
          <p:nvPr>
            <p:ph type="pic" sz="quarter" idx="32" hasCustomPrompt="1"/>
          </p:nvPr>
        </p:nvSpPr>
        <p:spPr>
          <a:xfrm>
            <a:off x="9047603" y="1717674"/>
            <a:ext cx="2590360" cy="3351167"/>
          </a:xfrm>
          <a:solidFill>
            <a:schemeClr val="bg1"/>
          </a:solid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dirty="0"/>
              <a:t>Klikk på bilde ikonet </a:t>
            </a:r>
            <a:br>
              <a:rPr lang="nb-NO" dirty="0"/>
            </a:br>
            <a:r>
              <a:rPr lang="nb-NO" dirty="0"/>
              <a:t>for å plassere et bilde</a:t>
            </a:r>
          </a:p>
        </p:txBody>
      </p:sp>
      <p:sp>
        <p:nvSpPr>
          <p:cNvPr id="38" name="Plassholder for tekst 29">
            <a:extLst>
              <a:ext uri="{FF2B5EF4-FFF2-40B4-BE49-F238E27FC236}">
                <a16:creationId xmlns:a16="http://schemas.microsoft.com/office/drawing/2014/main" id="{B737017B-64CC-A844-987F-83CF80D2CA02}"/>
              </a:ext>
            </a:extLst>
          </p:cNvPr>
          <p:cNvSpPr>
            <a:spLocks noGrp="1"/>
          </p:cNvSpPr>
          <p:nvPr>
            <p:ph type="body" sz="quarter" idx="33"/>
          </p:nvPr>
        </p:nvSpPr>
        <p:spPr>
          <a:xfrm>
            <a:off x="9047602" y="4584481"/>
            <a:ext cx="2590360" cy="484360"/>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endParaRPr lang="nb-NO" dirty="0"/>
          </a:p>
        </p:txBody>
      </p:sp>
      <p:sp>
        <p:nvSpPr>
          <p:cNvPr id="39" name="Plassholder for tekst 29">
            <a:extLst>
              <a:ext uri="{FF2B5EF4-FFF2-40B4-BE49-F238E27FC236}">
                <a16:creationId xmlns:a16="http://schemas.microsoft.com/office/drawing/2014/main" id="{FA460D5B-1741-EF46-8462-DE9A200F6125}"/>
              </a:ext>
            </a:extLst>
          </p:cNvPr>
          <p:cNvSpPr>
            <a:spLocks noGrp="1"/>
          </p:cNvSpPr>
          <p:nvPr>
            <p:ph type="body" sz="quarter" idx="34" hasCustomPrompt="1"/>
          </p:nvPr>
        </p:nvSpPr>
        <p:spPr>
          <a:xfrm>
            <a:off x="9047602" y="4584481"/>
            <a:ext cx="2590360" cy="230218"/>
          </a:xfrm>
        </p:spPr>
        <p:txBody>
          <a:bodyPr lIns="108000" tIns="54000" rIns="108000"/>
          <a:lstStyle>
            <a:lvl1pPr marL="0" indent="0">
              <a:buNone/>
              <a:defRPr sz="12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Navn </a:t>
            </a:r>
            <a:r>
              <a:rPr lang="nb-NO" dirty="0" err="1"/>
              <a:t>Navnesen</a:t>
            </a:r>
            <a:endParaRPr lang="nb-NO" dirty="0"/>
          </a:p>
        </p:txBody>
      </p:sp>
      <p:sp>
        <p:nvSpPr>
          <p:cNvPr id="40" name="Plassholder for tekst 29">
            <a:extLst>
              <a:ext uri="{FF2B5EF4-FFF2-40B4-BE49-F238E27FC236}">
                <a16:creationId xmlns:a16="http://schemas.microsoft.com/office/drawing/2014/main" id="{F8B741E5-8333-6348-AAC5-35E420184039}"/>
              </a:ext>
            </a:extLst>
          </p:cNvPr>
          <p:cNvSpPr>
            <a:spLocks noGrp="1"/>
          </p:cNvSpPr>
          <p:nvPr>
            <p:ph type="body" sz="quarter" idx="35" hasCustomPrompt="1"/>
          </p:nvPr>
        </p:nvSpPr>
        <p:spPr>
          <a:xfrm>
            <a:off x="9047602" y="4835843"/>
            <a:ext cx="2590360" cy="153715"/>
          </a:xfrm>
        </p:spPr>
        <p:txBody>
          <a:bodyPr lIns="108000" tIns="0" rIns="108000" bIns="36000"/>
          <a:lstStyle>
            <a:lvl1pPr marL="0" indent="0">
              <a:buNone/>
              <a:defRPr sz="105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dirty="0"/>
              <a:t>Jobbtittel</a:t>
            </a:r>
          </a:p>
        </p:txBody>
      </p:sp>
    </p:spTree>
    <p:extLst>
      <p:ext uri="{BB962C8B-B14F-4D97-AF65-F5344CB8AC3E}">
        <p14:creationId xmlns:p14="http://schemas.microsoft.com/office/powerpoint/2010/main" val="33082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endParaRPr lang="nb-NO" dirty="0"/>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073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64749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dirty="0"/>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2265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Tree>
    <p:extLst>
      <p:ext uri="{BB962C8B-B14F-4D97-AF65-F5344CB8AC3E}">
        <p14:creationId xmlns:p14="http://schemas.microsoft.com/office/powerpoint/2010/main" val="24378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26.03.2021</a:t>
            </a:fld>
            <a:endParaRPr lang="nb-NO" dirty="0"/>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endParaRPr lang="nb-NO" dirty="0"/>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dirty="0"/>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39358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dirty="0"/>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dirty="0"/>
              <a:t>Klikk for å legge til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26.03.2021</a:t>
            </a:fld>
            <a:endParaRPr lang="nb-NO" dirty="0"/>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dirty="0"/>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dirty="0"/>
          </a:p>
        </p:txBody>
      </p:sp>
      <p:pic>
        <p:nvPicPr>
          <p:cNvPr id="8" name="topplogo" hidden="1"/>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01" r:id="rId1"/>
    <p:sldLayoutId id="2147483727" r:id="rId2"/>
    <p:sldLayoutId id="2147483729" r:id="rId3"/>
    <p:sldLayoutId id="2147483730" r:id="rId4"/>
    <p:sldLayoutId id="2147483728" r:id="rId5"/>
    <p:sldLayoutId id="2147483731" r:id="rId6"/>
    <p:sldLayoutId id="2147483732" r:id="rId7"/>
    <p:sldLayoutId id="2147483743" r:id="rId8"/>
    <p:sldLayoutId id="2147483726" r:id="rId9"/>
    <p:sldLayoutId id="2147483774" r:id="rId10"/>
    <p:sldLayoutId id="2147483775" r:id="rId11"/>
    <p:sldLayoutId id="2147483776" r:id="rId12"/>
    <p:sldLayoutId id="2147483755" r:id="rId13"/>
    <p:sldLayoutId id="2147483770" r:id="rId14"/>
    <p:sldLayoutId id="2147483771" r:id="rId15"/>
    <p:sldLayoutId id="2147483780" r:id="rId16"/>
    <p:sldLayoutId id="2147483781" r:id="rId17"/>
    <p:sldLayoutId id="2147483782" r:id="rId18"/>
    <p:sldLayoutId id="2147483777" r:id="rId19"/>
    <p:sldLayoutId id="2147483778" r:id="rId20"/>
    <p:sldLayoutId id="2147483779" r:id="rId21"/>
    <p:sldLayoutId id="2147483703" r:id="rId22"/>
    <p:sldLayoutId id="2147483749" r:id="rId23"/>
    <p:sldLayoutId id="2147483704" r:id="rId24"/>
    <p:sldLayoutId id="2147483750" r:id="rId25"/>
    <p:sldLayoutId id="2147483705" r:id="rId26"/>
    <p:sldLayoutId id="2147483751" r:id="rId27"/>
    <p:sldLayoutId id="2147483707" r:id="rId28"/>
    <p:sldLayoutId id="2147483733" r:id="rId29"/>
    <p:sldLayoutId id="2147483747" r:id="rId30"/>
    <p:sldLayoutId id="2147483748" r:id="rId31"/>
    <p:sldLayoutId id="2147483783" r:id="rId32"/>
    <p:sldLayoutId id="2147483765" r:id="rId33"/>
    <p:sldLayoutId id="2147483764" r:id="rId34"/>
    <p:sldLayoutId id="2147483725" r:id="rId35"/>
    <p:sldLayoutId id="2147483746" r:id="rId36"/>
    <p:sldLayoutId id="2147483766" r:id="rId37"/>
    <p:sldLayoutId id="2147483767" r:id="rId38"/>
    <p:sldLayoutId id="2147483772" r:id="rId39"/>
    <p:sldLayoutId id="2147483773" r:id="rId40"/>
    <p:sldLayoutId id="2147483719" r:id="rId41"/>
    <p:sldLayoutId id="2147483744" r:id="rId42"/>
    <p:sldLayoutId id="2147483745" r:id="rId43"/>
    <p:sldLayoutId id="2147483768" r:id="rId44"/>
    <p:sldLayoutId id="2147483769" r:id="rId45"/>
    <p:sldLayoutId id="2147483660" r:id="rId46"/>
    <p:sldLayoutId id="2147483795" r:id="rId47"/>
    <p:sldLayoutId id="2147483796" r:id="rId48"/>
    <p:sldLayoutId id="214748379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38" userDrawn="1">
          <p15:clr>
            <a:srgbClr val="F26B43"/>
          </p15:clr>
        </p15:guide>
        <p15:guide id="3" pos="7331" userDrawn="1">
          <p15:clr>
            <a:srgbClr val="F26B43"/>
          </p15:clr>
        </p15:guide>
        <p15:guide id="5" orient="horz" pos="3748" userDrawn="1">
          <p15:clr>
            <a:srgbClr val="F26B43"/>
          </p15:clr>
        </p15:guide>
        <p15:guide id="6" orient="horz" pos="1082" userDrawn="1">
          <p15:clr>
            <a:srgbClr val="F26B43"/>
          </p15:clr>
        </p15:guide>
        <p15:guide id="7" orient="horz" pos="720" userDrawn="1">
          <p15:clr>
            <a:srgbClr val="F26B43"/>
          </p15:clr>
        </p15:guide>
        <p15:guide id="8" orient="horz" pos="4135" userDrawn="1">
          <p15:clr>
            <a:srgbClr val="F26B43"/>
          </p15:clr>
        </p15:guide>
        <p15:guide id="9" pos="4951" userDrawn="1">
          <p15:clr>
            <a:srgbClr val="F26B43"/>
          </p15:clr>
        </p15:guide>
        <p15:guide id="10" pos="4725" userDrawn="1">
          <p15:clr>
            <a:srgbClr val="F26B43"/>
          </p15:clr>
        </p15:guide>
        <p15:guide id="11" pos="3829" userDrawn="1">
          <p15:clr>
            <a:srgbClr val="F26B43"/>
          </p15:clr>
        </p15:guide>
        <p15:guide id="12" pos="3740" userDrawn="1">
          <p15:clr>
            <a:srgbClr val="F26B43"/>
          </p15:clr>
        </p15:guide>
        <p15:guide id="13" pos="39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 Target="slide17.xml"/><Relationship Id="rId7"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slide" Target="slide7.xml"/><Relationship Id="rId5" Type="http://schemas.openxmlformats.org/officeDocument/2006/relationships/slide" Target="slide14.xml"/><Relationship Id="rId4" Type="http://schemas.openxmlformats.org/officeDocument/2006/relationships/slide" Target="slide10.xml"/><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1.sv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40.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0.pn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1.sv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47.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slide" Target="slide9.xml"/><Relationship Id="rId4" Type="http://schemas.openxmlformats.org/officeDocument/2006/relationships/slide" Target="slide7.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dfo.no/fagomrader/internkontroll/veileder-i-internkontroll/innledning" TargetMode="External"/><Relationship Id="rId7" Type="http://schemas.openxmlformats.org/officeDocument/2006/relationships/hyperlink" Target="https://dfo.no/fagomrader/internkontroll" TargetMode="External"/><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85.jpeg"/><Relationship Id="rId5" Type="http://schemas.openxmlformats.org/officeDocument/2006/relationships/hyperlink" Target="https://dfo.no/fagomrader/internkontroll/veileder-kort-om-internkontroll-for-deg-som-er-leder/internkontroll-i-statlige-virksomheter" TargetMode="External"/><Relationship Id="rId4" Type="http://schemas.openxmlformats.org/officeDocument/2006/relationships/image" Target="../media/image84.jpeg"/><Relationship Id="rId9" Type="http://schemas.openxmlformats.org/officeDocument/2006/relationships/hyperlink" Target="https://dfo.no/fagomrader/internkontroll/verkt&#248;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8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09E59CD-2F0D-47A9-88CB-C895C287FFD8}"/>
              </a:ext>
            </a:extLst>
          </p:cNvPr>
          <p:cNvSpPr txBox="1">
            <a:spLocks/>
          </p:cNvSpPr>
          <p:nvPr/>
        </p:nvSpPr>
        <p:spPr>
          <a:xfrm>
            <a:off x="534986" y="2183382"/>
            <a:ext cx="11122025" cy="17922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nb-NO" sz="5000" dirty="0"/>
              <a:t>INTERNKONTROLL</a:t>
            </a:r>
            <a:br>
              <a:rPr lang="nb-NO" dirty="0"/>
            </a:br>
            <a:endParaRPr lang="nb-NO" dirty="0"/>
          </a:p>
        </p:txBody>
      </p:sp>
      <p:sp>
        <p:nvSpPr>
          <p:cNvPr id="4" name="Undertittel 2">
            <a:extLst>
              <a:ext uri="{FF2B5EF4-FFF2-40B4-BE49-F238E27FC236}">
                <a16:creationId xmlns:a16="http://schemas.microsoft.com/office/drawing/2014/main" id="{E203725C-D573-4870-96B4-702BEBB606AA}"/>
              </a:ext>
            </a:extLst>
          </p:cNvPr>
          <p:cNvSpPr txBox="1">
            <a:spLocks/>
          </p:cNvSpPr>
          <p:nvPr/>
        </p:nvSpPr>
        <p:spPr>
          <a:xfrm>
            <a:off x="534987" y="4004102"/>
            <a:ext cx="11122025" cy="1192427"/>
          </a:xfrm>
          <a:prstGeom prst="rect">
            <a:avLst/>
          </a:prstGeom>
        </p:spPr>
        <p:txBody>
          <a:bodyPr/>
          <a:lst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nb-NO" sz="2000" dirty="0">
                <a:solidFill>
                  <a:schemeClr val="bg1"/>
                </a:solidFill>
              </a:rPr>
              <a:t>Hva er internkontroll og hva er formålet med internkontroll i staten? </a:t>
            </a:r>
          </a:p>
          <a:p>
            <a:pPr marL="0" indent="0" algn="ctr" fontAlgn="base">
              <a:buNone/>
            </a:pPr>
            <a:r>
              <a:rPr lang="nb-NO" sz="2000" dirty="0">
                <a:solidFill>
                  <a:schemeClr val="bg1"/>
                </a:solidFill>
              </a:rPr>
              <a:t>Hvordan etablere og forbedre internkontrollen på en systematisk måte?</a:t>
            </a:r>
            <a:endParaRPr lang="en-US" sz="2000" dirty="0">
              <a:solidFill>
                <a:schemeClr val="bg1"/>
              </a:solidFill>
            </a:endParaRPr>
          </a:p>
          <a:p>
            <a:endParaRPr lang="nb-NO" dirty="0"/>
          </a:p>
        </p:txBody>
      </p:sp>
      <p:cxnSp>
        <p:nvCxnSpPr>
          <p:cNvPr id="6" name="Rett linje 5">
            <a:extLst>
              <a:ext uri="{FF2B5EF4-FFF2-40B4-BE49-F238E27FC236}">
                <a16:creationId xmlns:a16="http://schemas.microsoft.com/office/drawing/2014/main" id="{3374016C-D912-4D1A-B7B7-31C81FA96794}"/>
              </a:ext>
            </a:extLst>
          </p:cNvPr>
          <p:cNvCxnSpPr/>
          <p:nvPr/>
        </p:nvCxnSpPr>
        <p:spPr>
          <a:xfrm>
            <a:off x="3576577" y="3287210"/>
            <a:ext cx="48497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3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CE89-C720-425E-A90E-C172DFE224CE}"/>
              </a:ext>
            </a:extLst>
          </p:cNvPr>
          <p:cNvSpPr>
            <a:spLocks noGrp="1"/>
          </p:cNvSpPr>
          <p:nvPr>
            <p:ph type="title"/>
          </p:nvPr>
        </p:nvSpPr>
        <p:spPr>
          <a:xfrm>
            <a:off x="536577" y="441325"/>
            <a:ext cx="6964362" cy="871537"/>
          </a:xfrm>
        </p:spPr>
        <p:txBody>
          <a:bodyPr/>
          <a:lstStyle/>
          <a:p>
            <a:r>
              <a:rPr lang="nb-NO" sz="2400" dirty="0"/>
              <a:t>Hva sier bestemmelse om internkontroll?</a:t>
            </a:r>
          </a:p>
        </p:txBody>
      </p:sp>
      <p:sp>
        <p:nvSpPr>
          <p:cNvPr id="3" name="Content Placeholder 2">
            <a:extLst>
              <a:ext uri="{FF2B5EF4-FFF2-40B4-BE49-F238E27FC236}">
                <a16:creationId xmlns:a16="http://schemas.microsoft.com/office/drawing/2014/main" id="{E1C04AA6-0F33-4751-9C81-7ADCCD998EF8}"/>
              </a:ext>
            </a:extLst>
          </p:cNvPr>
          <p:cNvSpPr>
            <a:spLocks noGrp="1"/>
          </p:cNvSpPr>
          <p:nvPr>
            <p:ph sz="quarter" idx="13"/>
          </p:nvPr>
        </p:nvSpPr>
        <p:spPr>
          <a:xfrm>
            <a:off x="533401" y="1608667"/>
            <a:ext cx="6967538" cy="4808008"/>
          </a:xfrm>
        </p:spPr>
        <p:txBody>
          <a:bodyPr/>
          <a:lstStyle/>
          <a:p>
            <a:pPr marL="0" indent="0">
              <a:buNone/>
            </a:pPr>
            <a:r>
              <a:rPr lang="nb-NO" sz="1600" dirty="0"/>
              <a:t>Bestemmelsene punkt 2.4 Intern kontroll</a:t>
            </a:r>
          </a:p>
          <a:p>
            <a:pPr marL="0" indent="0">
              <a:buNone/>
            </a:pPr>
            <a:endParaRPr lang="nb-NO" sz="1600" dirty="0"/>
          </a:p>
          <a:p>
            <a:pPr marL="0" indent="0">
              <a:buNone/>
            </a:pPr>
            <a:r>
              <a:rPr lang="nb-NO" sz="1600" dirty="0"/>
              <a:t>For å kunne utøve nødvendig intern kontroll, skal </a:t>
            </a:r>
            <a:r>
              <a:rPr lang="nb-NO" sz="1600" b="1" dirty="0"/>
              <a:t>virksomhetens ledelse</a:t>
            </a:r>
            <a:r>
              <a:rPr lang="nb-NO" sz="1600" dirty="0"/>
              <a:t> etablere systemer, rutiner og tiltak med vekt på blant annet følgende faktorer a)- e):</a:t>
            </a:r>
          </a:p>
          <a:p>
            <a:pPr marL="0" indent="0">
              <a:buNone/>
            </a:pPr>
            <a:endParaRPr lang="nb-NO" sz="1600" dirty="0"/>
          </a:p>
          <a:p>
            <a:pPr marL="514350" indent="-514350">
              <a:buFont typeface="+mj-lt"/>
              <a:buAutoNum type="alphaLcParenR"/>
            </a:pPr>
            <a:r>
              <a:rPr lang="nb-NO" sz="1600" dirty="0"/>
              <a:t>Ledelsens og tilsattes kompetanse og holdning til resultatoppfølging og kontroll</a:t>
            </a:r>
          </a:p>
          <a:p>
            <a:pPr marL="514350" indent="-514350">
              <a:buFont typeface="+mj-lt"/>
              <a:buAutoNum type="alphaLcParenR"/>
            </a:pPr>
            <a:r>
              <a:rPr lang="nb-NO" sz="1600" dirty="0"/>
              <a:t>Identifisering av risikofaktorer som kan medvirke til at virksomhetens mål ikke nås, og korrigerende tiltak som med rimelighet kan redusere sannsynligheten for manglende måloppnåelse</a:t>
            </a:r>
          </a:p>
          <a:p>
            <a:pPr marL="514350" indent="-514350">
              <a:buFont typeface="+mj-lt"/>
              <a:buAutoNum type="alphaLcParenR"/>
            </a:pPr>
            <a:r>
              <a:rPr lang="nb-NO" sz="1600" dirty="0"/>
              <a:t>Sikring av kvaliteten i den interne styringen, herunder forsvarlig arbeidsdeling, og produktivitet i arbeidsprosessene</a:t>
            </a:r>
          </a:p>
          <a:p>
            <a:pPr marL="514350" indent="-514350">
              <a:buFont typeface="+mj-lt"/>
              <a:buAutoNum type="alphaLcParenR"/>
            </a:pPr>
            <a:r>
              <a:rPr lang="nb-NO" sz="1600" dirty="0"/>
              <a:t>Informasjonsrutiner som sikrer at viktig og pålitelig informasjon av betydning for måloppnåelsen kommuniseres på en effektiv måte</a:t>
            </a:r>
          </a:p>
          <a:p>
            <a:pPr marL="514350" indent="-514350">
              <a:buFont typeface="+mj-lt"/>
              <a:buAutoNum type="alphaLcParenR"/>
            </a:pPr>
            <a:r>
              <a:rPr lang="nb-NO" sz="1600" dirty="0"/>
              <a:t>Rutiner for behandling og lagring av vesentlig informasjon som sikrer konfidensialitet, integritet og tilgjengelighet</a:t>
            </a:r>
          </a:p>
          <a:p>
            <a:endParaRPr lang="nb-NO" sz="1600" dirty="0"/>
          </a:p>
        </p:txBody>
      </p:sp>
    </p:spTree>
    <p:extLst>
      <p:ext uri="{BB962C8B-B14F-4D97-AF65-F5344CB8AC3E}">
        <p14:creationId xmlns:p14="http://schemas.microsoft.com/office/powerpoint/2010/main" val="30727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FFFCDD-DB86-489C-A1DD-B7478FC0AEA8}"/>
              </a:ext>
            </a:extLst>
          </p:cNvPr>
          <p:cNvSpPr>
            <a:spLocks noGrp="1"/>
          </p:cNvSpPr>
          <p:nvPr>
            <p:ph type="ctrTitle"/>
          </p:nvPr>
        </p:nvSpPr>
        <p:spPr/>
        <p:txBody>
          <a:bodyPr/>
          <a:lstStyle/>
          <a:p>
            <a:r>
              <a:rPr lang="nb-NO" dirty="0"/>
              <a:t>Hvorfor internkontroll?</a:t>
            </a:r>
          </a:p>
        </p:txBody>
      </p:sp>
    </p:spTree>
    <p:extLst>
      <p:ext uri="{BB962C8B-B14F-4D97-AF65-F5344CB8AC3E}">
        <p14:creationId xmlns:p14="http://schemas.microsoft.com/office/powerpoint/2010/main" val="136001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933C3367-7EFB-483A-A847-9AF9DA0E4669}"/>
              </a:ext>
            </a:extLst>
          </p:cNvPr>
          <p:cNvSpPr>
            <a:spLocks noGrp="1"/>
          </p:cNvSpPr>
          <p:nvPr>
            <p:ph sz="half" idx="14"/>
          </p:nvPr>
        </p:nvSpPr>
        <p:spPr>
          <a:xfrm>
            <a:off x="8454921" y="1499266"/>
            <a:ext cx="3317408" cy="3473056"/>
          </a:xfrm>
        </p:spPr>
        <p:txBody>
          <a:bodyPr/>
          <a:lstStyle/>
          <a:p>
            <a:pPr marL="0" indent="0" algn="ctr">
              <a:buNone/>
            </a:pPr>
            <a:r>
              <a:rPr lang="nb-NO" sz="3200" b="1" dirty="0"/>
              <a:t>Demokrati</a:t>
            </a:r>
          </a:p>
          <a:p>
            <a:pPr marL="0" indent="0" algn="ctr">
              <a:buNone/>
            </a:pPr>
            <a:r>
              <a:rPr lang="nb-NO" sz="3200" b="1" dirty="0"/>
              <a:t>Rettsikkerhet</a:t>
            </a:r>
          </a:p>
          <a:p>
            <a:pPr marL="0" indent="0" algn="ctr">
              <a:buNone/>
            </a:pPr>
            <a:r>
              <a:rPr lang="nb-NO" sz="3200" b="1" dirty="0"/>
              <a:t>Faglig integritet</a:t>
            </a:r>
          </a:p>
          <a:p>
            <a:pPr marL="0" indent="0" algn="ctr">
              <a:buNone/>
            </a:pPr>
            <a:r>
              <a:rPr lang="nb-NO" sz="3200" b="1" dirty="0"/>
              <a:t>Effektivitet</a:t>
            </a:r>
          </a:p>
          <a:p>
            <a:pPr marL="0" indent="0" algn="ctr">
              <a:buNone/>
            </a:pPr>
            <a:r>
              <a:rPr lang="nb-NO" sz="3200" b="1" dirty="0"/>
              <a:t>Åpenhet </a:t>
            </a:r>
          </a:p>
          <a:p>
            <a:pPr marL="0" indent="0" algn="ctr">
              <a:buNone/>
            </a:pPr>
            <a:r>
              <a:rPr lang="nb-NO" sz="3200" b="1" dirty="0"/>
              <a:t>Legitimitet </a:t>
            </a:r>
          </a:p>
          <a:p>
            <a:pPr marL="0" indent="0" algn="ctr">
              <a:buNone/>
            </a:pPr>
            <a:r>
              <a:rPr lang="nb-NO" sz="3200" b="1" dirty="0"/>
              <a:t>Tillit</a:t>
            </a:r>
          </a:p>
          <a:p>
            <a:endParaRPr lang="nb-NO" dirty="0"/>
          </a:p>
        </p:txBody>
      </p:sp>
      <p:sp>
        <p:nvSpPr>
          <p:cNvPr id="6" name="Tittel 5">
            <a:extLst>
              <a:ext uri="{FF2B5EF4-FFF2-40B4-BE49-F238E27FC236}">
                <a16:creationId xmlns:a16="http://schemas.microsoft.com/office/drawing/2014/main" id="{87F4F788-B9C9-4CF0-AB46-8F3D233AFFEC}"/>
              </a:ext>
            </a:extLst>
          </p:cNvPr>
          <p:cNvSpPr>
            <a:spLocks noGrp="1"/>
          </p:cNvSpPr>
          <p:nvPr>
            <p:ph type="title"/>
          </p:nvPr>
        </p:nvSpPr>
        <p:spPr/>
        <p:txBody>
          <a:bodyPr/>
          <a:lstStyle/>
          <a:p>
            <a:r>
              <a:rPr lang="nb-NO" sz="2400" dirty="0"/>
              <a:t>Internkontroll i det store bildet</a:t>
            </a:r>
          </a:p>
        </p:txBody>
      </p:sp>
      <p:pic>
        <p:nvPicPr>
          <p:cNvPr id="9" name="Grafikk 8">
            <a:extLst>
              <a:ext uri="{FF2B5EF4-FFF2-40B4-BE49-F238E27FC236}">
                <a16:creationId xmlns:a16="http://schemas.microsoft.com/office/drawing/2014/main" id="{789E6AF1-9A52-4182-A13D-B4B430551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6828" y="2724978"/>
            <a:ext cx="2466286" cy="1335905"/>
          </a:xfrm>
          <a:prstGeom prst="rect">
            <a:avLst/>
          </a:prstGeom>
        </p:spPr>
      </p:pic>
      <p:sp>
        <p:nvSpPr>
          <p:cNvPr id="10" name="TekstSylinder 9">
            <a:extLst>
              <a:ext uri="{FF2B5EF4-FFF2-40B4-BE49-F238E27FC236}">
                <a16:creationId xmlns:a16="http://schemas.microsoft.com/office/drawing/2014/main" id="{E9EE5FE5-9B5F-44B5-BDE3-20F662F8E3C0}"/>
              </a:ext>
            </a:extLst>
          </p:cNvPr>
          <p:cNvSpPr txBox="1"/>
          <p:nvPr/>
        </p:nvSpPr>
        <p:spPr>
          <a:xfrm>
            <a:off x="3296297" y="4122830"/>
            <a:ext cx="1223412" cy="369332"/>
          </a:xfrm>
          <a:prstGeom prst="rect">
            <a:avLst/>
          </a:prstGeom>
          <a:noFill/>
        </p:spPr>
        <p:txBody>
          <a:bodyPr wrap="none" rtlCol="0">
            <a:spAutoFit/>
          </a:bodyPr>
          <a:lstStyle/>
          <a:p>
            <a:r>
              <a:rPr lang="nb-NO" b="1" dirty="0">
                <a:solidFill>
                  <a:srgbClr val="0085C0"/>
                </a:solidFill>
              </a:rPr>
              <a:t>Politikere</a:t>
            </a:r>
          </a:p>
        </p:txBody>
      </p:sp>
      <p:sp>
        <p:nvSpPr>
          <p:cNvPr id="11" name="TekstSylinder 10">
            <a:extLst>
              <a:ext uri="{FF2B5EF4-FFF2-40B4-BE49-F238E27FC236}">
                <a16:creationId xmlns:a16="http://schemas.microsoft.com/office/drawing/2014/main" id="{CC1272E4-7361-4241-BB87-6D148BB91BD8}"/>
              </a:ext>
            </a:extLst>
          </p:cNvPr>
          <p:cNvSpPr txBox="1"/>
          <p:nvPr/>
        </p:nvSpPr>
        <p:spPr>
          <a:xfrm>
            <a:off x="1042549" y="5775138"/>
            <a:ext cx="1402628" cy="244800"/>
          </a:xfrm>
          <a:prstGeom prst="rect">
            <a:avLst/>
          </a:prstGeom>
          <a:noFill/>
        </p:spPr>
        <p:txBody>
          <a:bodyPr wrap="none" lIns="0" tIns="0" rIns="0" bIns="0" rtlCol="0">
            <a:noAutofit/>
          </a:bodyPr>
          <a:lstStyle/>
          <a:p>
            <a:pPr algn="ctr"/>
            <a:r>
              <a:rPr lang="nb-NO" sz="1400" dirty="0">
                <a:solidFill>
                  <a:schemeClr val="accent3">
                    <a:lumMod val="50000"/>
                  </a:schemeClr>
                </a:solidFill>
              </a:rPr>
              <a:t>Skattebetalere</a:t>
            </a:r>
          </a:p>
        </p:txBody>
      </p:sp>
      <p:grpSp>
        <p:nvGrpSpPr>
          <p:cNvPr id="12" name="Gruppe 11">
            <a:extLst>
              <a:ext uri="{FF2B5EF4-FFF2-40B4-BE49-F238E27FC236}">
                <a16:creationId xmlns:a16="http://schemas.microsoft.com/office/drawing/2014/main" id="{2FF6352B-1422-4B5D-93D9-2300A21B1E41}"/>
              </a:ext>
            </a:extLst>
          </p:cNvPr>
          <p:cNvGrpSpPr>
            <a:grpSpLocks noChangeAspect="1"/>
          </p:cNvGrpSpPr>
          <p:nvPr/>
        </p:nvGrpSpPr>
        <p:grpSpPr>
          <a:xfrm>
            <a:off x="1293863" y="4791242"/>
            <a:ext cx="900000" cy="900000"/>
            <a:chOff x="1243632" y="4755614"/>
            <a:chExt cx="720000" cy="720000"/>
          </a:xfrm>
          <a:solidFill>
            <a:schemeClr val="accent6"/>
          </a:solidFill>
        </p:grpSpPr>
        <p:sp>
          <p:nvSpPr>
            <p:cNvPr id="13" name="Ellipse 12">
              <a:extLst>
                <a:ext uri="{FF2B5EF4-FFF2-40B4-BE49-F238E27FC236}">
                  <a16:creationId xmlns:a16="http://schemas.microsoft.com/office/drawing/2014/main" id="{82C400C6-C485-404D-A8C1-1D5BEF3B536F}"/>
                </a:ext>
              </a:extLst>
            </p:cNvPr>
            <p:cNvSpPr>
              <a:spLocks noChangeAspect="1"/>
            </p:cNvSpPr>
            <p:nvPr/>
          </p:nvSpPr>
          <p:spPr>
            <a:xfrm>
              <a:off x="1243632" y="4755614"/>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4" name="Grafikk 13">
              <a:extLst>
                <a:ext uri="{FF2B5EF4-FFF2-40B4-BE49-F238E27FC236}">
                  <a16:creationId xmlns:a16="http://schemas.microsoft.com/office/drawing/2014/main" id="{6D64B9D7-3E16-44AC-A0CB-10C98CD968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5507" y="4857730"/>
              <a:ext cx="476250" cy="476250"/>
            </a:xfrm>
            <a:prstGeom prst="rect">
              <a:avLst/>
            </a:prstGeom>
          </p:spPr>
        </p:pic>
      </p:grpSp>
      <p:sp>
        <p:nvSpPr>
          <p:cNvPr id="15" name="TekstSylinder 14">
            <a:extLst>
              <a:ext uri="{FF2B5EF4-FFF2-40B4-BE49-F238E27FC236}">
                <a16:creationId xmlns:a16="http://schemas.microsoft.com/office/drawing/2014/main" id="{B690BA78-9F98-4F94-A93B-3E5174C87B88}"/>
              </a:ext>
            </a:extLst>
          </p:cNvPr>
          <p:cNvSpPr txBox="1"/>
          <p:nvPr/>
        </p:nvSpPr>
        <p:spPr>
          <a:xfrm>
            <a:off x="5394686" y="5775138"/>
            <a:ext cx="1402628" cy="244800"/>
          </a:xfrm>
          <a:prstGeom prst="rect">
            <a:avLst/>
          </a:prstGeom>
          <a:noFill/>
        </p:spPr>
        <p:txBody>
          <a:bodyPr wrap="none" lIns="0" tIns="0" rIns="0" bIns="0" rtlCol="0">
            <a:noAutofit/>
          </a:bodyPr>
          <a:lstStyle/>
          <a:p>
            <a:pPr algn="ctr"/>
            <a:r>
              <a:rPr lang="nb-NO" sz="1400" dirty="0">
                <a:solidFill>
                  <a:schemeClr val="accent6"/>
                </a:solidFill>
              </a:rPr>
              <a:t>Velgere</a:t>
            </a:r>
          </a:p>
        </p:txBody>
      </p:sp>
      <p:grpSp>
        <p:nvGrpSpPr>
          <p:cNvPr id="16" name="Gruppe 15">
            <a:extLst>
              <a:ext uri="{FF2B5EF4-FFF2-40B4-BE49-F238E27FC236}">
                <a16:creationId xmlns:a16="http://schemas.microsoft.com/office/drawing/2014/main" id="{D69CB3B3-5F6D-4239-AE68-533384690CA7}"/>
              </a:ext>
            </a:extLst>
          </p:cNvPr>
          <p:cNvGrpSpPr>
            <a:grpSpLocks noChangeAspect="1"/>
          </p:cNvGrpSpPr>
          <p:nvPr/>
        </p:nvGrpSpPr>
        <p:grpSpPr>
          <a:xfrm>
            <a:off x="5646000" y="4791242"/>
            <a:ext cx="900000" cy="900000"/>
            <a:chOff x="4958106" y="4966054"/>
            <a:chExt cx="720000" cy="720000"/>
          </a:xfrm>
          <a:solidFill>
            <a:schemeClr val="accent6"/>
          </a:solidFill>
        </p:grpSpPr>
        <p:sp>
          <p:nvSpPr>
            <p:cNvPr id="17" name="Ellipse 16">
              <a:extLst>
                <a:ext uri="{FF2B5EF4-FFF2-40B4-BE49-F238E27FC236}">
                  <a16:creationId xmlns:a16="http://schemas.microsoft.com/office/drawing/2014/main" id="{AC5D4F29-316D-4F50-873A-747C213CC797}"/>
                </a:ext>
              </a:extLst>
            </p:cNvPr>
            <p:cNvSpPr>
              <a:spLocks noChangeAspect="1"/>
            </p:cNvSpPr>
            <p:nvPr/>
          </p:nvSpPr>
          <p:spPr>
            <a:xfrm>
              <a:off x="4958106" y="4966054"/>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18" name="Grafikk 17">
              <a:extLst>
                <a:ext uri="{FF2B5EF4-FFF2-40B4-BE49-F238E27FC236}">
                  <a16:creationId xmlns:a16="http://schemas.microsoft.com/office/drawing/2014/main" id="{48EB6F6E-A96D-4300-9EE3-898FAAAE6C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8645" y="5068170"/>
              <a:ext cx="476250" cy="476250"/>
            </a:xfrm>
            <a:prstGeom prst="rect">
              <a:avLst/>
            </a:prstGeom>
          </p:spPr>
        </p:pic>
      </p:grpSp>
      <p:sp>
        <p:nvSpPr>
          <p:cNvPr id="19" name="TekstSylinder 18">
            <a:extLst>
              <a:ext uri="{FF2B5EF4-FFF2-40B4-BE49-F238E27FC236}">
                <a16:creationId xmlns:a16="http://schemas.microsoft.com/office/drawing/2014/main" id="{1284B2CA-1C16-4A64-A369-17C609CDBA3C}"/>
              </a:ext>
            </a:extLst>
          </p:cNvPr>
          <p:cNvSpPr txBox="1"/>
          <p:nvPr/>
        </p:nvSpPr>
        <p:spPr>
          <a:xfrm>
            <a:off x="1042549" y="2266085"/>
            <a:ext cx="1402628" cy="244800"/>
          </a:xfrm>
          <a:prstGeom prst="rect">
            <a:avLst/>
          </a:prstGeom>
          <a:noFill/>
        </p:spPr>
        <p:txBody>
          <a:bodyPr wrap="none" lIns="0" tIns="0" rIns="0" bIns="0" rtlCol="0">
            <a:noAutofit/>
          </a:bodyPr>
          <a:lstStyle/>
          <a:p>
            <a:pPr algn="ctr"/>
            <a:r>
              <a:rPr lang="nb-NO" sz="1400" dirty="0">
                <a:solidFill>
                  <a:schemeClr val="accent4"/>
                </a:solidFill>
              </a:rPr>
              <a:t>Media</a:t>
            </a:r>
          </a:p>
        </p:txBody>
      </p:sp>
      <p:grpSp>
        <p:nvGrpSpPr>
          <p:cNvPr id="20" name="Gruppe 19">
            <a:extLst>
              <a:ext uri="{FF2B5EF4-FFF2-40B4-BE49-F238E27FC236}">
                <a16:creationId xmlns:a16="http://schemas.microsoft.com/office/drawing/2014/main" id="{4BEC6211-B8DB-42F4-B2E6-553E3BABA044}"/>
              </a:ext>
            </a:extLst>
          </p:cNvPr>
          <p:cNvGrpSpPr>
            <a:grpSpLocks noChangeAspect="1"/>
          </p:cNvGrpSpPr>
          <p:nvPr/>
        </p:nvGrpSpPr>
        <p:grpSpPr>
          <a:xfrm>
            <a:off x="1293863" y="1282189"/>
            <a:ext cx="900000" cy="900000"/>
            <a:chOff x="2725894" y="1469818"/>
            <a:chExt cx="720000" cy="720000"/>
          </a:xfrm>
          <a:solidFill>
            <a:schemeClr val="accent6"/>
          </a:solidFill>
        </p:grpSpPr>
        <p:sp>
          <p:nvSpPr>
            <p:cNvPr id="21" name="Ellipse 20">
              <a:extLst>
                <a:ext uri="{FF2B5EF4-FFF2-40B4-BE49-F238E27FC236}">
                  <a16:creationId xmlns:a16="http://schemas.microsoft.com/office/drawing/2014/main" id="{89C405CD-69B2-41CA-A6D8-2A5B66258208}"/>
                </a:ext>
              </a:extLst>
            </p:cNvPr>
            <p:cNvSpPr>
              <a:spLocks noChangeAspect="1"/>
            </p:cNvSpPr>
            <p:nvPr/>
          </p:nvSpPr>
          <p:spPr>
            <a:xfrm>
              <a:off x="2725894" y="1469818"/>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22" name="Grafikk 21">
              <a:extLst>
                <a:ext uri="{FF2B5EF4-FFF2-40B4-BE49-F238E27FC236}">
                  <a16:creationId xmlns:a16="http://schemas.microsoft.com/office/drawing/2014/main" id="{0FCE0F10-89B2-4C46-9570-4BF11ACDF1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47769" y="1582728"/>
              <a:ext cx="476250" cy="476250"/>
            </a:xfrm>
            <a:prstGeom prst="rect">
              <a:avLst/>
            </a:prstGeom>
          </p:spPr>
        </p:pic>
      </p:grpSp>
      <p:sp>
        <p:nvSpPr>
          <p:cNvPr id="23" name="TekstSylinder 22">
            <a:extLst>
              <a:ext uri="{FF2B5EF4-FFF2-40B4-BE49-F238E27FC236}">
                <a16:creationId xmlns:a16="http://schemas.microsoft.com/office/drawing/2014/main" id="{D4592A3F-4FF7-40AB-A272-A881412FFD12}"/>
              </a:ext>
            </a:extLst>
          </p:cNvPr>
          <p:cNvSpPr txBox="1"/>
          <p:nvPr/>
        </p:nvSpPr>
        <p:spPr>
          <a:xfrm>
            <a:off x="5394686" y="2266085"/>
            <a:ext cx="1402628" cy="244800"/>
          </a:xfrm>
          <a:prstGeom prst="rect">
            <a:avLst/>
          </a:prstGeom>
          <a:noFill/>
        </p:spPr>
        <p:txBody>
          <a:bodyPr wrap="none" lIns="0" tIns="0" rIns="0" bIns="0" rtlCol="0">
            <a:noAutofit/>
          </a:bodyPr>
          <a:lstStyle/>
          <a:p>
            <a:pPr algn="ctr"/>
            <a:r>
              <a:rPr lang="nb-NO" sz="1400" dirty="0">
                <a:solidFill>
                  <a:schemeClr val="accent2"/>
                </a:solidFill>
              </a:rPr>
              <a:t>Brukere/kunder</a:t>
            </a:r>
          </a:p>
        </p:txBody>
      </p:sp>
      <p:grpSp>
        <p:nvGrpSpPr>
          <p:cNvPr id="24" name="Gruppe 23">
            <a:extLst>
              <a:ext uri="{FF2B5EF4-FFF2-40B4-BE49-F238E27FC236}">
                <a16:creationId xmlns:a16="http://schemas.microsoft.com/office/drawing/2014/main" id="{C7A9B7B4-0A3A-49BF-BC07-30EBD6AA9582}"/>
              </a:ext>
            </a:extLst>
          </p:cNvPr>
          <p:cNvGrpSpPr>
            <a:grpSpLocks noChangeAspect="1"/>
          </p:cNvGrpSpPr>
          <p:nvPr/>
        </p:nvGrpSpPr>
        <p:grpSpPr>
          <a:xfrm>
            <a:off x="5646000" y="1282189"/>
            <a:ext cx="900000" cy="900000"/>
            <a:chOff x="3963024" y="1487766"/>
            <a:chExt cx="720000" cy="720000"/>
          </a:xfrm>
          <a:solidFill>
            <a:schemeClr val="accent6"/>
          </a:solidFill>
        </p:grpSpPr>
        <p:sp>
          <p:nvSpPr>
            <p:cNvPr id="25" name="Ellipse 24">
              <a:extLst>
                <a:ext uri="{FF2B5EF4-FFF2-40B4-BE49-F238E27FC236}">
                  <a16:creationId xmlns:a16="http://schemas.microsoft.com/office/drawing/2014/main" id="{62D67411-5A10-40E5-9E47-4951D7C6B573}"/>
                </a:ext>
              </a:extLst>
            </p:cNvPr>
            <p:cNvSpPr>
              <a:spLocks noChangeAspect="1"/>
            </p:cNvSpPr>
            <p:nvPr/>
          </p:nvSpPr>
          <p:spPr>
            <a:xfrm>
              <a:off x="3963024" y="148776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pic>
          <p:nvPicPr>
            <p:cNvPr id="26" name="Grafikk 25">
              <a:extLst>
                <a:ext uri="{FF2B5EF4-FFF2-40B4-BE49-F238E27FC236}">
                  <a16:creationId xmlns:a16="http://schemas.microsoft.com/office/drawing/2014/main" id="{9FFFF595-5526-4A27-A0F7-0794E3A0DB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84899" y="1586429"/>
              <a:ext cx="476250" cy="476250"/>
            </a:xfrm>
            <a:prstGeom prst="rect">
              <a:avLst/>
            </a:prstGeom>
          </p:spPr>
        </p:pic>
      </p:grpSp>
      <p:sp>
        <p:nvSpPr>
          <p:cNvPr id="27" name="Bøyd pil 27">
            <a:extLst>
              <a:ext uri="{FF2B5EF4-FFF2-40B4-BE49-F238E27FC236}">
                <a16:creationId xmlns:a16="http://schemas.microsoft.com/office/drawing/2014/main" id="{064D555E-ADB3-413C-B4BE-8DCEB88A06BE}"/>
              </a:ext>
            </a:extLst>
          </p:cNvPr>
          <p:cNvSpPr>
            <a:spLocks noChangeAspect="1"/>
          </p:cNvSpPr>
          <p:nvPr/>
        </p:nvSpPr>
        <p:spPr>
          <a:xfrm rot="10800000">
            <a:off x="5300368" y="2606060"/>
            <a:ext cx="828000" cy="828000"/>
          </a:xfrm>
          <a:prstGeom prst="bentArrow">
            <a:avLst>
              <a:gd name="adj1" fmla="val 6306"/>
              <a:gd name="adj2" fmla="val 3402"/>
              <a:gd name="adj3" fmla="val 0"/>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28" name="Bøyd pil 68">
            <a:extLst>
              <a:ext uri="{FF2B5EF4-FFF2-40B4-BE49-F238E27FC236}">
                <a16:creationId xmlns:a16="http://schemas.microsoft.com/office/drawing/2014/main" id="{0F4C3432-E42E-4436-A3C7-2C7A473962E3}"/>
              </a:ext>
            </a:extLst>
          </p:cNvPr>
          <p:cNvSpPr>
            <a:spLocks noChangeAspect="1"/>
          </p:cNvSpPr>
          <p:nvPr/>
        </p:nvSpPr>
        <p:spPr>
          <a:xfrm rot="5400000">
            <a:off x="5300368" y="3729011"/>
            <a:ext cx="828000" cy="828000"/>
          </a:xfrm>
          <a:prstGeom prst="bentArrow">
            <a:avLst>
              <a:gd name="adj1" fmla="val 6306"/>
              <a:gd name="adj2" fmla="val 3402"/>
              <a:gd name="adj3" fmla="val 0"/>
              <a:gd name="adj4" fmla="val 437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29" name="Bøyd pil 69">
            <a:extLst>
              <a:ext uri="{FF2B5EF4-FFF2-40B4-BE49-F238E27FC236}">
                <a16:creationId xmlns:a16="http://schemas.microsoft.com/office/drawing/2014/main" id="{CB6F83EC-B97C-426C-83D9-FC97C15F7358}"/>
              </a:ext>
            </a:extLst>
          </p:cNvPr>
          <p:cNvSpPr>
            <a:spLocks noChangeAspect="1"/>
          </p:cNvSpPr>
          <p:nvPr/>
        </p:nvSpPr>
        <p:spPr>
          <a:xfrm rot="16200000">
            <a:off x="1711575" y="2606060"/>
            <a:ext cx="828000" cy="828000"/>
          </a:xfrm>
          <a:prstGeom prst="bentArrow">
            <a:avLst>
              <a:gd name="adj1" fmla="val 6306"/>
              <a:gd name="adj2" fmla="val 3402"/>
              <a:gd name="adj3" fmla="val 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30" name="Bøyd pil 70">
            <a:extLst>
              <a:ext uri="{FF2B5EF4-FFF2-40B4-BE49-F238E27FC236}">
                <a16:creationId xmlns:a16="http://schemas.microsoft.com/office/drawing/2014/main" id="{6796E91B-9338-439F-86E4-97308FC90711}"/>
              </a:ext>
            </a:extLst>
          </p:cNvPr>
          <p:cNvSpPr>
            <a:spLocks noChangeAspect="1"/>
          </p:cNvSpPr>
          <p:nvPr/>
        </p:nvSpPr>
        <p:spPr>
          <a:xfrm>
            <a:off x="1711575" y="3729011"/>
            <a:ext cx="828000" cy="828000"/>
          </a:xfrm>
          <a:prstGeom prst="bentArrow">
            <a:avLst>
              <a:gd name="adj1" fmla="val 6306"/>
              <a:gd name="adj2" fmla="val 3402"/>
              <a:gd name="adj3" fmla="val 0"/>
              <a:gd name="adj4" fmla="val 437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accent3"/>
              </a:solidFill>
            </a:endParaRPr>
          </a:p>
        </p:txBody>
      </p:sp>
    </p:spTree>
    <p:extLst>
      <p:ext uri="{BB962C8B-B14F-4D97-AF65-F5344CB8AC3E}">
        <p14:creationId xmlns:p14="http://schemas.microsoft.com/office/powerpoint/2010/main" val="15949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3">
            <a:extLst>
              <a:ext uri="{FF2B5EF4-FFF2-40B4-BE49-F238E27FC236}">
                <a16:creationId xmlns:a16="http://schemas.microsoft.com/office/drawing/2014/main" id="{0CA2262A-BD07-4054-8419-9EE91022F924}"/>
              </a:ext>
            </a:extLst>
          </p:cNvPr>
          <p:cNvSpPr txBox="1">
            <a:spLocks/>
          </p:cNvSpPr>
          <p:nvPr/>
        </p:nvSpPr>
        <p:spPr>
          <a:xfrm>
            <a:off x="462778" y="577678"/>
            <a:ext cx="11266445" cy="554454"/>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nb-NO" sz="2400" dirty="0"/>
              <a:t>Internkontroll er en viktig forutsetning for å ivareta samfunnsoppdraget</a:t>
            </a:r>
          </a:p>
        </p:txBody>
      </p:sp>
      <p:grpSp>
        <p:nvGrpSpPr>
          <p:cNvPr id="2" name="Group 1">
            <a:extLst>
              <a:ext uri="{FF2B5EF4-FFF2-40B4-BE49-F238E27FC236}">
                <a16:creationId xmlns:a16="http://schemas.microsoft.com/office/drawing/2014/main" id="{7ECB101B-9BEA-4195-8CFB-32428F5749DB}"/>
              </a:ext>
            </a:extLst>
          </p:cNvPr>
          <p:cNvGrpSpPr/>
          <p:nvPr/>
        </p:nvGrpSpPr>
        <p:grpSpPr>
          <a:xfrm>
            <a:off x="135069" y="1591204"/>
            <a:ext cx="10098084" cy="4689118"/>
            <a:chOff x="356602" y="1730726"/>
            <a:chExt cx="9596680" cy="4456288"/>
          </a:xfrm>
        </p:grpSpPr>
        <p:grpSp>
          <p:nvGrpSpPr>
            <p:cNvPr id="18" name="Group 17">
              <a:extLst>
                <a:ext uri="{FF2B5EF4-FFF2-40B4-BE49-F238E27FC236}">
                  <a16:creationId xmlns:a16="http://schemas.microsoft.com/office/drawing/2014/main" id="{94D055FB-0E0B-467C-BE93-365348F75A1B}"/>
                </a:ext>
              </a:extLst>
            </p:cNvPr>
            <p:cNvGrpSpPr/>
            <p:nvPr/>
          </p:nvGrpSpPr>
          <p:grpSpPr>
            <a:xfrm>
              <a:off x="2490675" y="4207208"/>
              <a:ext cx="7210651" cy="1979806"/>
              <a:chOff x="2546366" y="4207208"/>
              <a:chExt cx="7210651" cy="1979806"/>
            </a:xfrm>
          </p:grpSpPr>
          <p:sp>
            <p:nvSpPr>
              <p:cNvPr id="48" name="Right Brace 47">
                <a:extLst>
                  <a:ext uri="{FF2B5EF4-FFF2-40B4-BE49-F238E27FC236}">
                    <a16:creationId xmlns:a16="http://schemas.microsoft.com/office/drawing/2014/main" id="{DAB04010-B25C-4489-A68C-3AAF0BB85E6A}"/>
                  </a:ext>
                </a:extLst>
              </p:cNvPr>
              <p:cNvSpPr/>
              <p:nvPr/>
            </p:nvSpPr>
            <p:spPr>
              <a:xfrm rot="5400000">
                <a:off x="4439868" y="2313707"/>
                <a:ext cx="494915" cy="4281919"/>
              </a:xfrm>
              <a:prstGeom prst="rightBrac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1600"/>
              </a:p>
            </p:txBody>
          </p:sp>
          <p:sp>
            <p:nvSpPr>
              <p:cNvPr id="49" name="Right Brace 48">
                <a:extLst>
                  <a:ext uri="{FF2B5EF4-FFF2-40B4-BE49-F238E27FC236}">
                    <a16:creationId xmlns:a16="http://schemas.microsoft.com/office/drawing/2014/main" id="{2C8A7CB7-09E5-40C0-BF88-E4790680D08C}"/>
                  </a:ext>
                </a:extLst>
              </p:cNvPr>
              <p:cNvSpPr/>
              <p:nvPr/>
            </p:nvSpPr>
            <p:spPr>
              <a:xfrm rot="5400000">
                <a:off x="8033959" y="3062486"/>
                <a:ext cx="494915" cy="2784360"/>
              </a:xfrm>
              <a:prstGeom prst="rightBrac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1600"/>
              </a:p>
            </p:txBody>
          </p:sp>
          <p:sp>
            <p:nvSpPr>
              <p:cNvPr id="50" name="Rectangle: Rounded Corners 49">
                <a:extLst>
                  <a:ext uri="{FF2B5EF4-FFF2-40B4-BE49-F238E27FC236}">
                    <a16:creationId xmlns:a16="http://schemas.microsoft.com/office/drawing/2014/main" id="{0DC4101A-6E39-48BF-BDEF-FCD99AA9AA39}"/>
                  </a:ext>
                </a:extLst>
              </p:cNvPr>
              <p:cNvSpPr/>
              <p:nvPr/>
            </p:nvSpPr>
            <p:spPr>
              <a:xfrm>
                <a:off x="3211725" y="4674073"/>
                <a:ext cx="2951201" cy="1351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solidFill>
                      <a:srgbClr val="484948"/>
                    </a:solidFill>
                  </a:rPr>
                  <a:t>Det vi bruker, gjør og leverer for å oppnå bruker- og samfunnseffekter</a:t>
                </a:r>
              </a:p>
            </p:txBody>
          </p:sp>
          <p:sp>
            <p:nvSpPr>
              <p:cNvPr id="51" name="Rectangle: Rounded Corners 50">
                <a:extLst>
                  <a:ext uri="{FF2B5EF4-FFF2-40B4-BE49-F238E27FC236}">
                    <a16:creationId xmlns:a16="http://schemas.microsoft.com/office/drawing/2014/main" id="{19207624-F3BE-4215-993A-2C29C035716D}"/>
                  </a:ext>
                </a:extLst>
              </p:cNvPr>
              <p:cNvSpPr/>
              <p:nvPr/>
            </p:nvSpPr>
            <p:spPr>
              <a:xfrm>
                <a:off x="6805816" y="4649444"/>
                <a:ext cx="2951201" cy="1351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solidFill>
                      <a:srgbClr val="484948"/>
                    </a:solidFill>
                  </a:rPr>
                  <a:t>Det vi sikter mot – effekter for brukere og samfunn</a:t>
                </a:r>
              </a:p>
            </p:txBody>
          </p:sp>
          <p:sp>
            <p:nvSpPr>
              <p:cNvPr id="52" name="Rectangle: Rounded Corners 51">
                <a:extLst>
                  <a:ext uri="{FF2B5EF4-FFF2-40B4-BE49-F238E27FC236}">
                    <a16:creationId xmlns:a16="http://schemas.microsoft.com/office/drawing/2014/main" id="{E4CA0601-143A-46C2-B999-C6D738587A9A}"/>
                  </a:ext>
                </a:extLst>
              </p:cNvPr>
              <p:cNvSpPr/>
              <p:nvPr/>
            </p:nvSpPr>
            <p:spPr>
              <a:xfrm>
                <a:off x="3480276" y="5747744"/>
                <a:ext cx="2414099"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solidFill>
                      <a:schemeClr val="tx1"/>
                    </a:solidFill>
                  </a:rPr>
                  <a:t>Innenfor vår kontroll</a:t>
                </a:r>
              </a:p>
            </p:txBody>
          </p:sp>
          <p:sp>
            <p:nvSpPr>
              <p:cNvPr id="53" name="Rectangle: Rounded Corners 52">
                <a:extLst>
                  <a:ext uri="{FF2B5EF4-FFF2-40B4-BE49-F238E27FC236}">
                    <a16:creationId xmlns:a16="http://schemas.microsoft.com/office/drawing/2014/main" id="{DCA0D05A-89BD-4EF7-B376-C95E873C7A10}"/>
                  </a:ext>
                </a:extLst>
              </p:cNvPr>
              <p:cNvSpPr/>
              <p:nvPr/>
            </p:nvSpPr>
            <p:spPr>
              <a:xfrm>
                <a:off x="7074366" y="5747744"/>
                <a:ext cx="2414099"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solidFill>
                      <a:schemeClr val="tx1"/>
                    </a:solidFill>
                  </a:rPr>
                  <a:t>Utenfor vår kontroll</a:t>
                </a:r>
              </a:p>
            </p:txBody>
          </p:sp>
        </p:grpSp>
        <p:grpSp>
          <p:nvGrpSpPr>
            <p:cNvPr id="17" name="Group 16">
              <a:extLst>
                <a:ext uri="{FF2B5EF4-FFF2-40B4-BE49-F238E27FC236}">
                  <a16:creationId xmlns:a16="http://schemas.microsoft.com/office/drawing/2014/main" id="{CE07C7DD-DBF8-4865-BD9A-4904506395D8}"/>
                </a:ext>
              </a:extLst>
            </p:cNvPr>
            <p:cNvGrpSpPr/>
            <p:nvPr/>
          </p:nvGrpSpPr>
          <p:grpSpPr>
            <a:xfrm>
              <a:off x="2344807" y="2971306"/>
              <a:ext cx="7502387" cy="1146127"/>
              <a:chOff x="2436098" y="2971306"/>
              <a:chExt cx="7502387" cy="1146127"/>
            </a:xfrm>
          </p:grpSpPr>
          <p:sp>
            <p:nvSpPr>
              <p:cNvPr id="55" name="Vinkeltegn 12">
                <a:hlinkHover r:id="rId3" action="ppaction://hlinksldjump"/>
                <a:extLst>
                  <a:ext uri="{FF2B5EF4-FFF2-40B4-BE49-F238E27FC236}">
                    <a16:creationId xmlns:a16="http://schemas.microsoft.com/office/drawing/2014/main" id="{0B5A8D36-CE4F-4818-9658-3EB879947DF4}"/>
                  </a:ext>
                </a:extLst>
              </p:cNvPr>
              <p:cNvSpPr/>
              <p:nvPr/>
            </p:nvSpPr>
            <p:spPr bwMode="auto">
              <a:xfrm>
                <a:off x="3894059" y="2971306"/>
                <a:ext cx="1676402" cy="1146127"/>
              </a:xfrm>
              <a:prstGeom prst="chevron">
                <a:avLst>
                  <a:gd name="adj" fmla="val 20622"/>
                </a:avLst>
              </a:prstGeom>
              <a:solidFill>
                <a:schemeClr val="accent1"/>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Aktiviteter</a:t>
                </a:r>
              </a:p>
            </p:txBody>
          </p:sp>
          <p:sp>
            <p:nvSpPr>
              <p:cNvPr id="56" name="Vinkeltegn 13">
                <a:hlinkHover r:id="rId4" action="ppaction://hlinksldjump"/>
                <a:extLst>
                  <a:ext uri="{FF2B5EF4-FFF2-40B4-BE49-F238E27FC236}">
                    <a16:creationId xmlns:a16="http://schemas.microsoft.com/office/drawing/2014/main" id="{1ADB056C-57E6-4327-BC33-909546C75BD1}"/>
                  </a:ext>
                </a:extLst>
              </p:cNvPr>
              <p:cNvSpPr/>
              <p:nvPr/>
            </p:nvSpPr>
            <p:spPr bwMode="auto">
              <a:xfrm>
                <a:off x="5349871" y="2971306"/>
                <a:ext cx="1676402" cy="1146127"/>
              </a:xfrm>
              <a:prstGeom prst="chevron">
                <a:avLst>
                  <a:gd name="adj" fmla="val 20622"/>
                </a:avLst>
              </a:prstGeom>
              <a:solidFill>
                <a:schemeClr val="accent2"/>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Produkter/</a:t>
                </a:r>
              </a:p>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tjenester</a:t>
                </a:r>
              </a:p>
            </p:txBody>
          </p:sp>
          <p:sp>
            <p:nvSpPr>
              <p:cNvPr id="57" name="Vinkeltegn 14">
                <a:hlinkHover r:id="rId5" action="ppaction://hlinksldjump"/>
                <a:extLst>
                  <a:ext uri="{FF2B5EF4-FFF2-40B4-BE49-F238E27FC236}">
                    <a16:creationId xmlns:a16="http://schemas.microsoft.com/office/drawing/2014/main" id="{74527E5F-5F33-44B4-B2BA-C50F46FF3428}"/>
                  </a:ext>
                </a:extLst>
              </p:cNvPr>
              <p:cNvSpPr/>
              <p:nvPr/>
            </p:nvSpPr>
            <p:spPr bwMode="auto">
              <a:xfrm>
                <a:off x="6806271" y="2971306"/>
                <a:ext cx="1676402" cy="1146127"/>
              </a:xfrm>
              <a:prstGeom prst="chevron">
                <a:avLst>
                  <a:gd name="adj" fmla="val 20622"/>
                </a:avLst>
              </a:prstGeom>
              <a:solidFill>
                <a:schemeClr val="accent3">
                  <a:lumMod val="75000"/>
                </a:schemeClr>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Bruker-</a:t>
                </a:r>
              </a:p>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effekter</a:t>
                </a:r>
              </a:p>
            </p:txBody>
          </p:sp>
          <p:sp>
            <p:nvSpPr>
              <p:cNvPr id="58" name="Vinkeltegn 15">
                <a:hlinkHover r:id="rId6" action="ppaction://hlinksldjump"/>
                <a:extLst>
                  <a:ext uri="{FF2B5EF4-FFF2-40B4-BE49-F238E27FC236}">
                    <a16:creationId xmlns:a16="http://schemas.microsoft.com/office/drawing/2014/main" id="{1EDC6D66-6B3F-4F2B-8FB0-8E2BCF53DB1B}"/>
                  </a:ext>
                </a:extLst>
              </p:cNvPr>
              <p:cNvSpPr/>
              <p:nvPr/>
            </p:nvSpPr>
            <p:spPr bwMode="auto">
              <a:xfrm>
                <a:off x="8262083" y="2971306"/>
                <a:ext cx="1676402" cy="1146127"/>
              </a:xfrm>
              <a:prstGeom prst="chevron">
                <a:avLst>
                  <a:gd name="adj" fmla="val 20622"/>
                </a:avLst>
              </a:prstGeom>
              <a:solidFill>
                <a:schemeClr val="accent4"/>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Samfunns-</a:t>
                </a:r>
              </a:p>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effekter</a:t>
                </a:r>
              </a:p>
            </p:txBody>
          </p:sp>
          <p:sp>
            <p:nvSpPr>
              <p:cNvPr id="59" name="Vinkeltegn 16">
                <a:hlinkHover r:id="rId7" action="ppaction://hlinksldjump"/>
                <a:extLst>
                  <a:ext uri="{FF2B5EF4-FFF2-40B4-BE49-F238E27FC236}">
                    <a16:creationId xmlns:a16="http://schemas.microsoft.com/office/drawing/2014/main" id="{409CC09A-DDD1-4B4C-99FF-8A1AD153379A}"/>
                  </a:ext>
                </a:extLst>
              </p:cNvPr>
              <p:cNvSpPr/>
              <p:nvPr/>
            </p:nvSpPr>
            <p:spPr bwMode="auto">
              <a:xfrm>
                <a:off x="2436098" y="2971306"/>
                <a:ext cx="1676402" cy="1146127"/>
              </a:xfrm>
              <a:prstGeom prst="chevron">
                <a:avLst>
                  <a:gd name="adj" fmla="val 20622"/>
                </a:avLst>
              </a:prstGeom>
              <a:solidFill>
                <a:schemeClr val="accent6"/>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Innsats-</a:t>
                </a:r>
              </a:p>
              <a:p>
                <a:pPr marL="0" marR="0" lvl="0" indent="0" defTabSz="914400" eaLnBrk="1" fontAlgn="base" latinLnBrk="0" hangingPunct="1">
                  <a:lnSpc>
                    <a:spcPct val="100000"/>
                  </a:lnSpc>
                  <a:spcBef>
                    <a:spcPct val="0"/>
                  </a:spcBef>
                  <a:spcAft>
                    <a:spcPct val="0"/>
                  </a:spcAft>
                  <a:buClrTx/>
                  <a:buSzTx/>
                  <a:buFontTx/>
                  <a:buNone/>
                  <a:tabLst/>
                  <a:defRPr/>
                </a:pPr>
                <a:r>
                  <a:rPr kumimoji="0" lang="nb-NO" b="1" i="0" u="none" strike="noStrike" kern="0" cap="none" spc="0" normalizeH="0" baseline="0" noProof="0" dirty="0">
                    <a:ln>
                      <a:noFill/>
                    </a:ln>
                    <a:solidFill>
                      <a:srgbClr val="FFFFFF"/>
                    </a:solidFill>
                    <a:effectLst/>
                    <a:uLnTx/>
                    <a:uFillTx/>
                  </a:rPr>
                  <a:t>faktorer</a:t>
                </a:r>
              </a:p>
            </p:txBody>
          </p:sp>
        </p:grpSp>
        <p:pic>
          <p:nvPicPr>
            <p:cNvPr id="61" name="Graphic 60">
              <a:extLst>
                <a:ext uri="{FF2B5EF4-FFF2-40B4-BE49-F238E27FC236}">
                  <a16:creationId xmlns:a16="http://schemas.microsoft.com/office/drawing/2014/main" id="{EA9859C4-E7A7-4170-9C5E-FA3CC12CC4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3855" y="2686169"/>
              <a:ext cx="998073" cy="998073"/>
            </a:xfrm>
            <a:prstGeom prst="rect">
              <a:avLst/>
            </a:prstGeom>
          </p:spPr>
        </p:pic>
        <p:sp>
          <p:nvSpPr>
            <p:cNvPr id="5" name="TextBox 4">
              <a:extLst>
                <a:ext uri="{FF2B5EF4-FFF2-40B4-BE49-F238E27FC236}">
                  <a16:creationId xmlns:a16="http://schemas.microsoft.com/office/drawing/2014/main" id="{49435A5D-9DD9-42EF-BEF3-377C72B4C76F}"/>
                </a:ext>
              </a:extLst>
            </p:cNvPr>
            <p:cNvSpPr txBox="1"/>
            <p:nvPr/>
          </p:nvSpPr>
          <p:spPr>
            <a:xfrm rot="21194950">
              <a:off x="356602" y="3482417"/>
              <a:ext cx="1689476" cy="369332"/>
            </a:xfrm>
            <a:prstGeom prst="rect">
              <a:avLst/>
            </a:prstGeom>
            <a:noFill/>
          </p:spPr>
          <p:txBody>
            <a:bodyPr wrap="square" rtlCol="0">
              <a:spAutoFit/>
            </a:bodyPr>
            <a:lstStyle/>
            <a:p>
              <a:r>
                <a:rPr lang="nb-NO" dirty="0">
                  <a:solidFill>
                    <a:srgbClr val="0D3B73"/>
                  </a:solidFill>
                </a:rPr>
                <a:t>Internkontroll</a:t>
              </a:r>
            </a:p>
          </p:txBody>
        </p:sp>
        <p:sp>
          <p:nvSpPr>
            <p:cNvPr id="22" name="Ellipse 1">
              <a:extLst>
                <a:ext uri="{FF2B5EF4-FFF2-40B4-BE49-F238E27FC236}">
                  <a16:creationId xmlns:a16="http://schemas.microsoft.com/office/drawing/2014/main" id="{8204FBA5-6928-41F8-B4A2-442533F4AC22}"/>
                </a:ext>
              </a:extLst>
            </p:cNvPr>
            <p:cNvSpPr/>
            <p:nvPr/>
          </p:nvSpPr>
          <p:spPr>
            <a:xfrm>
              <a:off x="2061928" y="2851384"/>
              <a:ext cx="5102253" cy="1493883"/>
            </a:xfrm>
            <a:prstGeom prst="ellipse">
              <a:avLst/>
            </a:prstGeom>
            <a:noFill/>
            <a:ln w="38100">
              <a:solidFill>
                <a:srgbClr val="0D3B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nb-NO" dirty="0">
                <a:solidFill>
                  <a:prstClr val="white"/>
                </a:solidFill>
              </a:endParaRPr>
            </a:p>
          </p:txBody>
        </p:sp>
        <p:sp>
          <p:nvSpPr>
            <p:cNvPr id="3" name="Rectangle: Rounded Corners 2">
              <a:extLst>
                <a:ext uri="{FF2B5EF4-FFF2-40B4-BE49-F238E27FC236}">
                  <a16:creationId xmlns:a16="http://schemas.microsoft.com/office/drawing/2014/main" id="{83179393-9DB4-446F-9375-7FB4D9D052E6}"/>
                </a:ext>
              </a:extLst>
            </p:cNvPr>
            <p:cNvSpPr/>
            <p:nvPr/>
          </p:nvSpPr>
          <p:spPr>
            <a:xfrm>
              <a:off x="2238718" y="1751709"/>
              <a:ext cx="7714564" cy="8341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grpSp>
          <p:nvGrpSpPr>
            <p:cNvPr id="20" name="Group 19">
              <a:extLst>
                <a:ext uri="{FF2B5EF4-FFF2-40B4-BE49-F238E27FC236}">
                  <a16:creationId xmlns:a16="http://schemas.microsoft.com/office/drawing/2014/main" id="{17FEB602-FBAE-4309-B310-AA252CAEDBC9}"/>
                </a:ext>
              </a:extLst>
            </p:cNvPr>
            <p:cNvGrpSpPr/>
            <p:nvPr/>
          </p:nvGrpSpPr>
          <p:grpSpPr>
            <a:xfrm>
              <a:off x="2621415" y="1730726"/>
              <a:ext cx="6949171" cy="876117"/>
              <a:chOff x="2621415" y="1730726"/>
              <a:chExt cx="6949171" cy="876117"/>
            </a:xfrm>
          </p:grpSpPr>
          <p:cxnSp>
            <p:nvCxnSpPr>
              <p:cNvPr id="7" name="Straight Arrow Connector 6">
                <a:extLst>
                  <a:ext uri="{FF2B5EF4-FFF2-40B4-BE49-F238E27FC236}">
                    <a16:creationId xmlns:a16="http://schemas.microsoft.com/office/drawing/2014/main" id="{42476D28-918D-4B28-9BB5-B48E6B58A2C8}"/>
                  </a:ext>
                </a:extLst>
              </p:cNvPr>
              <p:cNvCxnSpPr>
                <a:cxnSpLocks/>
              </p:cNvCxnSpPr>
              <p:nvPr/>
            </p:nvCxnSpPr>
            <p:spPr>
              <a:xfrm>
                <a:off x="2628487" y="2177617"/>
                <a:ext cx="6942099"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13A4E77-278B-41DA-9540-912C37A918D0}"/>
                  </a:ext>
                </a:extLst>
              </p:cNvPr>
              <p:cNvSpPr/>
              <p:nvPr/>
            </p:nvSpPr>
            <p:spPr>
              <a:xfrm>
                <a:off x="5611713" y="1949783"/>
                <a:ext cx="975647" cy="43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solidFill>
                      <a:schemeClr val="tx1"/>
                    </a:solidFill>
                  </a:rPr>
                  <a:t>Risiko</a:t>
                </a:r>
              </a:p>
            </p:txBody>
          </p:sp>
          <p:sp>
            <p:nvSpPr>
              <p:cNvPr id="43" name="Rectangle: Rounded Corners 42">
                <a:extLst>
                  <a:ext uri="{FF2B5EF4-FFF2-40B4-BE49-F238E27FC236}">
                    <a16:creationId xmlns:a16="http://schemas.microsoft.com/office/drawing/2014/main" id="{15B80FB4-55B6-449B-B9F5-2D208B30A92E}"/>
                  </a:ext>
                </a:extLst>
              </p:cNvPr>
              <p:cNvSpPr/>
              <p:nvPr/>
            </p:nvSpPr>
            <p:spPr>
              <a:xfrm>
                <a:off x="2621415" y="1763867"/>
                <a:ext cx="2142986"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Operasjonell risiko</a:t>
                </a:r>
              </a:p>
            </p:txBody>
          </p:sp>
          <p:sp>
            <p:nvSpPr>
              <p:cNvPr id="45" name="Rectangle: Rounded Corners 44">
                <a:extLst>
                  <a:ext uri="{FF2B5EF4-FFF2-40B4-BE49-F238E27FC236}">
                    <a16:creationId xmlns:a16="http://schemas.microsoft.com/office/drawing/2014/main" id="{D3C090EB-8C79-4253-921C-3E5BB39E7307}"/>
                  </a:ext>
                </a:extLst>
              </p:cNvPr>
              <p:cNvSpPr/>
              <p:nvPr/>
            </p:nvSpPr>
            <p:spPr>
              <a:xfrm>
                <a:off x="2712038" y="2167573"/>
                <a:ext cx="1961741"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i="1" dirty="0">
                    <a:solidFill>
                      <a:schemeClr val="tx1"/>
                    </a:solidFill>
                  </a:rPr>
                  <a:t>Gjøre tingene riktig</a:t>
                </a:r>
              </a:p>
            </p:txBody>
          </p:sp>
          <p:sp>
            <p:nvSpPr>
              <p:cNvPr id="44" name="Rectangle: Rounded Corners 43">
                <a:extLst>
                  <a:ext uri="{FF2B5EF4-FFF2-40B4-BE49-F238E27FC236}">
                    <a16:creationId xmlns:a16="http://schemas.microsoft.com/office/drawing/2014/main" id="{CD9B350E-EFC1-4B7A-9A05-048F858392E8}"/>
                  </a:ext>
                </a:extLst>
              </p:cNvPr>
              <p:cNvSpPr/>
              <p:nvPr/>
            </p:nvSpPr>
            <p:spPr>
              <a:xfrm>
                <a:off x="7432101" y="1730726"/>
                <a:ext cx="1961741"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Strategisk risiko</a:t>
                </a:r>
              </a:p>
            </p:txBody>
          </p:sp>
          <p:sp>
            <p:nvSpPr>
              <p:cNvPr id="46" name="Rectangle: Rounded Corners 45">
                <a:extLst>
                  <a:ext uri="{FF2B5EF4-FFF2-40B4-BE49-F238E27FC236}">
                    <a16:creationId xmlns:a16="http://schemas.microsoft.com/office/drawing/2014/main" id="{AC51D847-9E97-464F-A6F2-D8544060856C}"/>
                  </a:ext>
                </a:extLst>
              </p:cNvPr>
              <p:cNvSpPr/>
              <p:nvPr/>
            </p:nvSpPr>
            <p:spPr>
              <a:xfrm>
                <a:off x="7291338" y="2130353"/>
                <a:ext cx="2243266" cy="43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i="1" dirty="0">
                    <a:solidFill>
                      <a:schemeClr val="tx1"/>
                    </a:solidFill>
                  </a:rPr>
                  <a:t>Gjøre de riktige tingene</a:t>
                </a:r>
              </a:p>
            </p:txBody>
          </p:sp>
        </p:grpSp>
      </p:grpSp>
    </p:spTree>
    <p:extLst>
      <p:ext uri="{BB962C8B-B14F-4D97-AF65-F5344CB8AC3E}">
        <p14:creationId xmlns:p14="http://schemas.microsoft.com/office/powerpoint/2010/main" val="40050453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5CEF27-4299-4D6F-B231-FF435583A5C3}"/>
              </a:ext>
            </a:extLst>
          </p:cNvPr>
          <p:cNvSpPr>
            <a:spLocks noGrp="1"/>
          </p:cNvSpPr>
          <p:nvPr>
            <p:ph type="title"/>
          </p:nvPr>
        </p:nvSpPr>
        <p:spPr/>
        <p:txBody>
          <a:bodyPr/>
          <a:lstStyle/>
          <a:p>
            <a:r>
              <a:rPr lang="nb-NO" dirty="0"/>
              <a:t>Det er flere gode grunner til å sørge for god internkontroll i staten – noen eksempler</a:t>
            </a:r>
            <a:br>
              <a:rPr lang="nb-NO" dirty="0"/>
            </a:br>
            <a:br>
              <a:rPr lang="nb-NO" dirty="0"/>
            </a:br>
            <a:br>
              <a:rPr lang="nb-NO" dirty="0"/>
            </a:br>
            <a:br>
              <a:rPr lang="nb-NO" dirty="0"/>
            </a:br>
            <a:endParaRPr lang="nb-NO" dirty="0"/>
          </a:p>
        </p:txBody>
      </p:sp>
      <p:pic>
        <p:nvPicPr>
          <p:cNvPr id="3" name="Grafikk 7">
            <a:extLst>
              <a:ext uri="{FF2B5EF4-FFF2-40B4-BE49-F238E27FC236}">
                <a16:creationId xmlns:a16="http://schemas.microsoft.com/office/drawing/2014/main" id="{3682EC23-888A-4A24-9C72-D30AE41C8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0946" y="4158918"/>
            <a:ext cx="1830108" cy="1960831"/>
          </a:xfrm>
          <a:prstGeom prst="rect">
            <a:avLst/>
          </a:prstGeom>
        </p:spPr>
      </p:pic>
      <p:sp>
        <p:nvSpPr>
          <p:cNvPr id="4" name="Bildeforklaring formet som en ellipse 58">
            <a:extLst>
              <a:ext uri="{FF2B5EF4-FFF2-40B4-BE49-F238E27FC236}">
                <a16:creationId xmlns:a16="http://schemas.microsoft.com/office/drawing/2014/main" id="{7B342D77-BA9A-4587-938F-F862F2ACDB82}"/>
              </a:ext>
            </a:extLst>
          </p:cNvPr>
          <p:cNvSpPr/>
          <p:nvPr/>
        </p:nvSpPr>
        <p:spPr>
          <a:xfrm>
            <a:off x="4392206" y="1300710"/>
            <a:ext cx="3407589" cy="2301611"/>
          </a:xfrm>
          <a:prstGeom prst="wedgeEllipseCallout">
            <a:avLst>
              <a:gd name="adj1" fmla="val -1363"/>
              <a:gd name="adj2" fmla="val 623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lvl="0" algn="ctr"/>
            <a:r>
              <a:rPr lang="nb-NO" sz="1600" dirty="0">
                <a:solidFill>
                  <a:schemeClr val="tx1"/>
                </a:solidFill>
                <a:latin typeface="Arial Regular"/>
              </a:rPr>
              <a:t>God internkontroll gir viktige bidrag til kontinuerlig forbedring i virksomheten og til god kvalitet i ledelsens beslutningsgrunnlag</a:t>
            </a:r>
          </a:p>
        </p:txBody>
      </p:sp>
      <p:grpSp>
        <p:nvGrpSpPr>
          <p:cNvPr id="5" name="Group 5">
            <a:extLst>
              <a:ext uri="{FF2B5EF4-FFF2-40B4-BE49-F238E27FC236}">
                <a16:creationId xmlns:a16="http://schemas.microsoft.com/office/drawing/2014/main" id="{D426E99B-F7E0-436E-9051-7A8EC4B833BB}"/>
              </a:ext>
            </a:extLst>
          </p:cNvPr>
          <p:cNvGrpSpPr/>
          <p:nvPr/>
        </p:nvGrpSpPr>
        <p:grpSpPr>
          <a:xfrm>
            <a:off x="1727836" y="4404746"/>
            <a:ext cx="8736329" cy="1677143"/>
            <a:chOff x="2161309" y="4367802"/>
            <a:chExt cx="8736329" cy="1677143"/>
          </a:xfrm>
        </p:grpSpPr>
        <p:sp>
          <p:nvSpPr>
            <p:cNvPr id="6" name="Bildeforklaring formet som en ellipse 57">
              <a:extLst>
                <a:ext uri="{FF2B5EF4-FFF2-40B4-BE49-F238E27FC236}">
                  <a16:creationId xmlns:a16="http://schemas.microsoft.com/office/drawing/2014/main" id="{6D9551FD-3EFE-4AB2-A500-A9FB0BF81B17}"/>
                </a:ext>
              </a:extLst>
            </p:cNvPr>
            <p:cNvSpPr/>
            <p:nvPr/>
          </p:nvSpPr>
          <p:spPr>
            <a:xfrm>
              <a:off x="8199184" y="4367802"/>
              <a:ext cx="2698454" cy="1677143"/>
            </a:xfrm>
            <a:prstGeom prst="wedgeEllipseCallout">
              <a:avLst>
                <a:gd name="adj1" fmla="val -65437"/>
                <a:gd name="adj2" fmla="val -1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lvl="0" algn="ctr"/>
              <a:r>
                <a:rPr lang="nb-NO" sz="1600" dirty="0">
                  <a:solidFill>
                    <a:schemeClr val="tx1"/>
                  </a:solidFill>
                  <a:latin typeface="Arial Regular"/>
                </a:rPr>
                <a:t>Internkontroll forebygger uønskede hendelser og misligheter</a:t>
              </a:r>
            </a:p>
          </p:txBody>
        </p:sp>
        <p:sp>
          <p:nvSpPr>
            <p:cNvPr id="7" name="Bildeforklaring formet som en ellipse 56">
              <a:extLst>
                <a:ext uri="{FF2B5EF4-FFF2-40B4-BE49-F238E27FC236}">
                  <a16:creationId xmlns:a16="http://schemas.microsoft.com/office/drawing/2014/main" id="{FE8DECC3-0B04-447F-89BC-BAE40A10EDB2}"/>
                </a:ext>
              </a:extLst>
            </p:cNvPr>
            <p:cNvSpPr/>
            <p:nvPr/>
          </p:nvSpPr>
          <p:spPr>
            <a:xfrm>
              <a:off x="2161309" y="4367802"/>
              <a:ext cx="2698454" cy="1677143"/>
            </a:xfrm>
            <a:prstGeom prst="wedgeEllipseCallout">
              <a:avLst>
                <a:gd name="adj1" fmla="val 66014"/>
                <a:gd name="adj2" fmla="val -193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lvl="0" algn="ctr"/>
              <a:r>
                <a:rPr lang="nb-NO" sz="1600" dirty="0">
                  <a:solidFill>
                    <a:schemeClr val="tx1"/>
                  </a:solidFill>
                  <a:latin typeface="Arial Regular"/>
                </a:rPr>
                <a:t>Internkontroll skal sikre at regelverk etterleves</a:t>
              </a:r>
            </a:p>
          </p:txBody>
        </p:sp>
      </p:grpSp>
      <p:grpSp>
        <p:nvGrpSpPr>
          <p:cNvPr id="8" name="Group 8">
            <a:extLst>
              <a:ext uri="{FF2B5EF4-FFF2-40B4-BE49-F238E27FC236}">
                <a16:creationId xmlns:a16="http://schemas.microsoft.com/office/drawing/2014/main" id="{8533E418-7D34-4A80-8F34-DFE3C9631356}"/>
              </a:ext>
            </a:extLst>
          </p:cNvPr>
          <p:cNvGrpSpPr/>
          <p:nvPr/>
        </p:nvGrpSpPr>
        <p:grpSpPr>
          <a:xfrm>
            <a:off x="913282" y="2265923"/>
            <a:ext cx="10365437" cy="2059758"/>
            <a:chOff x="1050708" y="2385992"/>
            <a:chExt cx="10365437" cy="2059758"/>
          </a:xfrm>
        </p:grpSpPr>
        <p:sp>
          <p:nvSpPr>
            <p:cNvPr id="9" name="Bildeforklaring formet som en ellipse 59">
              <a:extLst>
                <a:ext uri="{FF2B5EF4-FFF2-40B4-BE49-F238E27FC236}">
                  <a16:creationId xmlns:a16="http://schemas.microsoft.com/office/drawing/2014/main" id="{92818205-60D0-4102-A8EF-16754D2741CD}"/>
                </a:ext>
              </a:extLst>
            </p:cNvPr>
            <p:cNvSpPr/>
            <p:nvPr/>
          </p:nvSpPr>
          <p:spPr>
            <a:xfrm>
              <a:off x="1050708" y="2385992"/>
              <a:ext cx="3571803" cy="2059758"/>
            </a:xfrm>
            <a:prstGeom prst="wedgeEllipseCallout">
              <a:avLst>
                <a:gd name="adj1" fmla="val 53092"/>
                <a:gd name="adj2" fmla="val 433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lvl="0" algn="ctr"/>
              <a:r>
                <a:rPr lang="nb-NO" sz="1600" dirty="0">
                  <a:solidFill>
                    <a:schemeClr val="tx1"/>
                  </a:solidFill>
                  <a:latin typeface="Arial Regular"/>
                </a:rPr>
                <a:t>Internkontroll er en viktig del av virksomhetsstyringen og skal understøtte styring og bidra til at virksomheten når sine mål</a:t>
              </a:r>
            </a:p>
          </p:txBody>
        </p:sp>
        <p:sp>
          <p:nvSpPr>
            <p:cNvPr id="10" name="Bildeforklaring formet som en ellipse 57">
              <a:extLst>
                <a:ext uri="{FF2B5EF4-FFF2-40B4-BE49-F238E27FC236}">
                  <a16:creationId xmlns:a16="http://schemas.microsoft.com/office/drawing/2014/main" id="{531687A4-28A1-4B1E-8796-812745C4B6B7}"/>
                </a:ext>
              </a:extLst>
            </p:cNvPr>
            <p:cNvSpPr/>
            <p:nvPr/>
          </p:nvSpPr>
          <p:spPr>
            <a:xfrm>
              <a:off x="7844342" y="2385992"/>
              <a:ext cx="3571803" cy="2059758"/>
            </a:xfrm>
            <a:prstGeom prst="wedgeEllipseCallout">
              <a:avLst>
                <a:gd name="adj1" fmla="val -54133"/>
                <a:gd name="adj2" fmla="val 42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lvl="0" algn="ctr"/>
              <a:r>
                <a:rPr lang="nb-NO" sz="1600" dirty="0">
                  <a:solidFill>
                    <a:schemeClr val="tx1"/>
                  </a:solidFill>
                  <a:latin typeface="Arial Regular"/>
                </a:rPr>
                <a:t>God internkontroll sikrer høy kvalitet på intern og ekstern rapportering</a:t>
              </a:r>
            </a:p>
          </p:txBody>
        </p:sp>
      </p:grpSp>
    </p:spTree>
    <p:extLst>
      <p:ext uri="{BB962C8B-B14F-4D97-AF65-F5344CB8AC3E}">
        <p14:creationId xmlns:p14="http://schemas.microsoft.com/office/powerpoint/2010/main" val="102496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6C1AD29-A8F4-4978-AC68-BFC09EFF7DCD}"/>
              </a:ext>
            </a:extLst>
          </p:cNvPr>
          <p:cNvPicPr>
            <a:picLocks noGrp="1" noChangeAspect="1"/>
          </p:cNvPicPr>
          <p:nvPr>
            <p:ph sz="quarter" idx="15"/>
          </p:nvPr>
        </p:nvPicPr>
        <p:blipFill>
          <a:blip r:embed="rId3"/>
          <a:stretch>
            <a:fillRect/>
          </a:stretch>
        </p:blipFill>
        <p:spPr>
          <a:xfrm>
            <a:off x="1477466" y="1717675"/>
            <a:ext cx="4500000" cy="4913458"/>
          </a:xfrm>
          <a:prstGeom prst="rect">
            <a:avLst/>
          </a:prstGeom>
        </p:spPr>
      </p:pic>
      <p:sp>
        <p:nvSpPr>
          <p:cNvPr id="3" name="Tittel 2">
            <a:extLst>
              <a:ext uri="{FF2B5EF4-FFF2-40B4-BE49-F238E27FC236}">
                <a16:creationId xmlns:a16="http://schemas.microsoft.com/office/drawing/2014/main" id="{288D0EE2-4C4C-40F9-8620-895E3C83B011}"/>
              </a:ext>
            </a:extLst>
          </p:cNvPr>
          <p:cNvSpPr>
            <a:spLocks noGrp="1"/>
          </p:cNvSpPr>
          <p:nvPr>
            <p:ph type="title"/>
          </p:nvPr>
        </p:nvSpPr>
        <p:spPr>
          <a:xfrm>
            <a:off x="536575" y="441325"/>
            <a:ext cx="6964363" cy="913342"/>
          </a:xfrm>
        </p:spPr>
        <p:txBody>
          <a:bodyPr/>
          <a:lstStyle/>
          <a:p>
            <a:r>
              <a:rPr lang="nb-NO" sz="2400" dirty="0"/>
              <a:t>Effektiv internkontroll er integrert i virksomhetsstyringen</a:t>
            </a:r>
          </a:p>
        </p:txBody>
      </p:sp>
      <p:sp>
        <p:nvSpPr>
          <p:cNvPr id="4" name="Plassholder for innhold 3">
            <a:extLst>
              <a:ext uri="{FF2B5EF4-FFF2-40B4-BE49-F238E27FC236}">
                <a16:creationId xmlns:a16="http://schemas.microsoft.com/office/drawing/2014/main" id="{B34020B7-38B6-4724-A76F-6A8405600FD6}"/>
              </a:ext>
            </a:extLst>
          </p:cNvPr>
          <p:cNvSpPr>
            <a:spLocks noGrp="1"/>
          </p:cNvSpPr>
          <p:nvPr>
            <p:ph sz="quarter" idx="16"/>
          </p:nvPr>
        </p:nvSpPr>
        <p:spPr/>
        <p:txBody>
          <a:bodyPr/>
          <a:lstStyle/>
          <a:p>
            <a:pPr marL="0" indent="0" algn="ctr">
              <a:buNone/>
            </a:pPr>
            <a:r>
              <a:rPr lang="nb-NO" dirty="0"/>
              <a:t>Internkontroll bør være en integrert del av allerede eksisterende plan- og oppfølgingsprosesser og i gjennomføringen </a:t>
            </a:r>
          </a:p>
          <a:p>
            <a:endParaRPr lang="nb-NO" dirty="0"/>
          </a:p>
        </p:txBody>
      </p:sp>
    </p:spTree>
    <p:extLst>
      <p:ext uri="{BB962C8B-B14F-4D97-AF65-F5344CB8AC3E}">
        <p14:creationId xmlns:p14="http://schemas.microsoft.com/office/powerpoint/2010/main" val="911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6B72C1-5D6F-465F-919F-8908F9F6A9D5}"/>
              </a:ext>
            </a:extLst>
          </p:cNvPr>
          <p:cNvSpPr>
            <a:spLocks noGrp="1"/>
          </p:cNvSpPr>
          <p:nvPr>
            <p:ph type="ctrTitle"/>
          </p:nvPr>
        </p:nvSpPr>
        <p:spPr/>
        <p:txBody>
          <a:bodyPr/>
          <a:lstStyle/>
          <a:p>
            <a:r>
              <a:rPr lang="nb-NO" dirty="0"/>
              <a:t>Prosess for internkontroll</a:t>
            </a:r>
          </a:p>
        </p:txBody>
      </p:sp>
    </p:spTree>
    <p:extLst>
      <p:ext uri="{BB962C8B-B14F-4D97-AF65-F5344CB8AC3E}">
        <p14:creationId xmlns:p14="http://schemas.microsoft.com/office/powerpoint/2010/main" val="24925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p:txBody>
          <a:bodyPr/>
          <a:lstStyle/>
          <a:p>
            <a:r>
              <a:rPr lang="nb-NO" sz="2400" dirty="0"/>
              <a:t>Arbeid med internkontroll er en kontinuerlig prosess på ulike organisatoriske nivå</a:t>
            </a:r>
          </a:p>
        </p:txBody>
      </p:sp>
      <p:sp>
        <p:nvSpPr>
          <p:cNvPr id="10" name="Rectangle: Rounded Corners 9">
            <a:extLst>
              <a:ext uri="{FF2B5EF4-FFF2-40B4-BE49-F238E27FC236}">
                <a16:creationId xmlns:a16="http://schemas.microsoft.com/office/drawing/2014/main" id="{7249644F-61D0-42BD-A169-BF168499B1A4}"/>
              </a:ext>
            </a:extLst>
          </p:cNvPr>
          <p:cNvSpPr/>
          <p:nvPr/>
        </p:nvSpPr>
        <p:spPr>
          <a:xfrm>
            <a:off x="533401" y="1582340"/>
            <a:ext cx="6096000" cy="4667989"/>
          </a:xfrm>
          <a:prstGeom prst="roundRect">
            <a:avLst/>
          </a:prstGeom>
          <a:noFill/>
        </p:spPr>
        <p:txBody>
          <a:bodyPr>
            <a:noAutofit/>
          </a:bodyPr>
          <a:lstStyle/>
          <a:p>
            <a:pPr>
              <a:buNone/>
            </a:pPr>
            <a:r>
              <a:rPr lang="nb-NO" sz="2000" dirty="0">
                <a:solidFill>
                  <a:srgbClr val="484948"/>
                </a:solidFill>
              </a:rPr>
              <a:t>Systematisk gjennomføring av de seks stegene i internkontrollprosessen bidrar til å oppfylle de tre internkontrollmålsettingene og </a:t>
            </a:r>
            <a:r>
              <a:rPr lang="nb-NO" sz="2000" b="1" dirty="0">
                <a:solidFill>
                  <a:srgbClr val="484948"/>
                </a:solidFill>
              </a:rPr>
              <a:t>kontinuerlig forbedring </a:t>
            </a:r>
            <a:r>
              <a:rPr lang="nb-NO" sz="2000" dirty="0">
                <a:solidFill>
                  <a:srgbClr val="484948"/>
                </a:solidFill>
              </a:rPr>
              <a:t>i virksomheten.</a:t>
            </a:r>
          </a:p>
        </p:txBody>
      </p:sp>
      <p:sp>
        <p:nvSpPr>
          <p:cNvPr id="12" name="Circle: Hollow 11">
            <a:extLst>
              <a:ext uri="{FF2B5EF4-FFF2-40B4-BE49-F238E27FC236}">
                <a16:creationId xmlns:a16="http://schemas.microsoft.com/office/drawing/2014/main" id="{BC4C16E6-4D8C-40AA-8338-B379E507506C}"/>
              </a:ext>
            </a:extLst>
          </p:cNvPr>
          <p:cNvSpPr/>
          <p:nvPr/>
        </p:nvSpPr>
        <p:spPr>
          <a:xfrm>
            <a:off x="8116647" y="1411061"/>
            <a:ext cx="3834580" cy="383458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13" name="Oval 12">
            <a:extLst>
              <a:ext uri="{FF2B5EF4-FFF2-40B4-BE49-F238E27FC236}">
                <a16:creationId xmlns:a16="http://schemas.microsoft.com/office/drawing/2014/main" id="{AA34769B-910B-49E4-9B4D-41430CCEFC32}"/>
              </a:ext>
            </a:extLst>
          </p:cNvPr>
          <p:cNvSpPr/>
          <p:nvPr/>
        </p:nvSpPr>
        <p:spPr>
          <a:xfrm>
            <a:off x="8646990" y="1941403"/>
            <a:ext cx="2773895" cy="27738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p>
        </p:txBody>
      </p:sp>
      <p:sp>
        <p:nvSpPr>
          <p:cNvPr id="14" name="Isosceles Triangle 13">
            <a:extLst>
              <a:ext uri="{FF2B5EF4-FFF2-40B4-BE49-F238E27FC236}">
                <a16:creationId xmlns:a16="http://schemas.microsoft.com/office/drawing/2014/main" id="{8BE13299-B430-4816-8453-33E91D3A8220}"/>
              </a:ext>
            </a:extLst>
          </p:cNvPr>
          <p:cNvSpPr/>
          <p:nvPr/>
        </p:nvSpPr>
        <p:spPr>
          <a:xfrm>
            <a:off x="9031110" y="2204695"/>
            <a:ext cx="2005656" cy="1782456"/>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b="1" dirty="0">
                <a:solidFill>
                  <a:schemeClr val="tx1"/>
                </a:solidFill>
              </a:rPr>
              <a:t>Virksomhet</a:t>
            </a:r>
          </a:p>
          <a:p>
            <a:pPr algn="ctr"/>
            <a:endParaRPr lang="nb-NO" sz="1050" b="1" dirty="0">
              <a:solidFill>
                <a:schemeClr val="tx1"/>
              </a:solidFill>
            </a:endParaRPr>
          </a:p>
          <a:p>
            <a:pPr algn="ctr"/>
            <a:endParaRPr lang="nb-NO" sz="1050" b="1" dirty="0">
              <a:solidFill>
                <a:schemeClr val="tx1"/>
              </a:solidFill>
            </a:endParaRPr>
          </a:p>
        </p:txBody>
      </p:sp>
      <p:sp>
        <p:nvSpPr>
          <p:cNvPr id="15" name="Rectangle 14">
            <a:extLst>
              <a:ext uri="{FF2B5EF4-FFF2-40B4-BE49-F238E27FC236}">
                <a16:creationId xmlns:a16="http://schemas.microsoft.com/office/drawing/2014/main" id="{2B78DEE7-2C9B-43CC-A120-BA353DF97AA3}"/>
              </a:ext>
            </a:extLst>
          </p:cNvPr>
          <p:cNvSpPr>
            <a:spLocks noChangeAspect="1"/>
          </p:cNvSpPr>
          <p:nvPr/>
        </p:nvSpPr>
        <p:spPr>
          <a:xfrm rot="1976588">
            <a:off x="10411712" y="1937932"/>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Planlegging</a:t>
            </a:r>
          </a:p>
        </p:txBody>
      </p:sp>
      <p:sp>
        <p:nvSpPr>
          <p:cNvPr id="16" name="Rectangle 15">
            <a:extLst>
              <a:ext uri="{FF2B5EF4-FFF2-40B4-BE49-F238E27FC236}">
                <a16:creationId xmlns:a16="http://schemas.microsoft.com/office/drawing/2014/main" id="{DABDB34E-5F67-4435-ACA8-B0D793A3EA1B}"/>
              </a:ext>
            </a:extLst>
          </p:cNvPr>
          <p:cNvSpPr>
            <a:spLocks noChangeAspect="1"/>
          </p:cNvSpPr>
          <p:nvPr/>
        </p:nvSpPr>
        <p:spPr>
          <a:xfrm rot="19800682">
            <a:off x="8798804" y="1859719"/>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Rapportering</a:t>
            </a:r>
          </a:p>
        </p:txBody>
      </p:sp>
      <p:sp>
        <p:nvSpPr>
          <p:cNvPr id="17" name="Rectangle 16">
            <a:extLst>
              <a:ext uri="{FF2B5EF4-FFF2-40B4-BE49-F238E27FC236}">
                <a16:creationId xmlns:a16="http://schemas.microsoft.com/office/drawing/2014/main" id="{B23805FB-4FA7-4C4A-8182-D01EE371B54C}"/>
              </a:ext>
            </a:extLst>
          </p:cNvPr>
          <p:cNvSpPr>
            <a:spLocks noChangeAspect="1"/>
          </p:cNvSpPr>
          <p:nvPr/>
        </p:nvSpPr>
        <p:spPr>
          <a:xfrm rot="5629585">
            <a:off x="10844577" y="3346872"/>
            <a:ext cx="1299868" cy="36294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Risikovurdering</a:t>
            </a:r>
          </a:p>
        </p:txBody>
      </p:sp>
      <p:sp>
        <p:nvSpPr>
          <p:cNvPr id="18" name="Rectangle 17">
            <a:extLst>
              <a:ext uri="{FF2B5EF4-FFF2-40B4-BE49-F238E27FC236}">
                <a16:creationId xmlns:a16="http://schemas.microsoft.com/office/drawing/2014/main" id="{DB2016DE-7D25-4C87-9245-007AD706EA57}"/>
              </a:ext>
            </a:extLst>
          </p:cNvPr>
          <p:cNvSpPr>
            <a:spLocks noChangeAspect="1"/>
          </p:cNvSpPr>
          <p:nvPr/>
        </p:nvSpPr>
        <p:spPr>
          <a:xfrm rot="16200000">
            <a:off x="7872771" y="3146402"/>
            <a:ext cx="1323233" cy="33915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Oppfølging</a:t>
            </a:r>
          </a:p>
        </p:txBody>
      </p:sp>
      <p:sp>
        <p:nvSpPr>
          <p:cNvPr id="19" name="Rectangle 18">
            <a:extLst>
              <a:ext uri="{FF2B5EF4-FFF2-40B4-BE49-F238E27FC236}">
                <a16:creationId xmlns:a16="http://schemas.microsoft.com/office/drawing/2014/main" id="{98AD9B84-6CCE-4636-8378-B8EBAD15079F}"/>
              </a:ext>
            </a:extLst>
          </p:cNvPr>
          <p:cNvSpPr>
            <a:spLocks noChangeAspect="1"/>
          </p:cNvSpPr>
          <p:nvPr/>
        </p:nvSpPr>
        <p:spPr>
          <a:xfrm rot="19958256">
            <a:off x="10021595" y="4447299"/>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Utforming</a:t>
            </a:r>
          </a:p>
        </p:txBody>
      </p:sp>
      <p:sp>
        <p:nvSpPr>
          <p:cNvPr id="20" name="Rectangle 19">
            <a:extLst>
              <a:ext uri="{FF2B5EF4-FFF2-40B4-BE49-F238E27FC236}">
                <a16:creationId xmlns:a16="http://schemas.microsoft.com/office/drawing/2014/main" id="{5994E8D7-4473-4F82-9805-CC22716130DD}"/>
              </a:ext>
            </a:extLst>
          </p:cNvPr>
          <p:cNvSpPr>
            <a:spLocks noChangeAspect="1"/>
          </p:cNvSpPr>
          <p:nvPr/>
        </p:nvSpPr>
        <p:spPr>
          <a:xfrm rot="2107525">
            <a:off x="8556139" y="4377320"/>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Implementering</a:t>
            </a:r>
          </a:p>
        </p:txBody>
      </p:sp>
      <p:sp>
        <p:nvSpPr>
          <p:cNvPr id="21" name="TextBox 20">
            <a:extLst>
              <a:ext uri="{FF2B5EF4-FFF2-40B4-BE49-F238E27FC236}">
                <a16:creationId xmlns:a16="http://schemas.microsoft.com/office/drawing/2014/main" id="{079F7422-AC95-4788-B479-580AC78F0366}"/>
              </a:ext>
            </a:extLst>
          </p:cNvPr>
          <p:cNvSpPr txBox="1"/>
          <p:nvPr/>
        </p:nvSpPr>
        <p:spPr>
          <a:xfrm rot="18008821">
            <a:off x="8392406" y="2880852"/>
            <a:ext cx="1923350" cy="238423"/>
          </a:xfrm>
          <a:prstGeom prst="rect">
            <a:avLst/>
          </a:prstGeom>
          <a:noFill/>
        </p:spPr>
        <p:txBody>
          <a:bodyPr wrap="square" rtlCol="0">
            <a:spAutoFit/>
          </a:bodyPr>
          <a:lstStyle/>
          <a:p>
            <a:pPr algn="ctr"/>
            <a:r>
              <a:rPr lang="nb-NO" sz="900" dirty="0">
                <a:solidFill>
                  <a:schemeClr val="bg1"/>
                </a:solidFill>
              </a:rPr>
              <a:t>Overholdelse av lover og regler</a:t>
            </a:r>
          </a:p>
        </p:txBody>
      </p:sp>
      <p:sp>
        <p:nvSpPr>
          <p:cNvPr id="22" name="TextBox 21">
            <a:extLst>
              <a:ext uri="{FF2B5EF4-FFF2-40B4-BE49-F238E27FC236}">
                <a16:creationId xmlns:a16="http://schemas.microsoft.com/office/drawing/2014/main" id="{71C00E17-A8C3-4318-8D84-FC0931308CEB}"/>
              </a:ext>
            </a:extLst>
          </p:cNvPr>
          <p:cNvSpPr txBox="1"/>
          <p:nvPr/>
        </p:nvSpPr>
        <p:spPr>
          <a:xfrm rot="3583366">
            <a:off x="9781643" y="2879987"/>
            <a:ext cx="1923350" cy="238423"/>
          </a:xfrm>
          <a:prstGeom prst="rect">
            <a:avLst/>
          </a:prstGeom>
          <a:noFill/>
        </p:spPr>
        <p:txBody>
          <a:bodyPr wrap="square" rtlCol="0">
            <a:spAutoFit/>
          </a:bodyPr>
          <a:lstStyle/>
          <a:p>
            <a:pPr algn="ctr"/>
            <a:r>
              <a:rPr lang="nb-NO" sz="900" dirty="0">
                <a:solidFill>
                  <a:schemeClr val="bg1"/>
                </a:solidFill>
              </a:rPr>
              <a:t>Målrettet og effektiv drift</a:t>
            </a:r>
          </a:p>
        </p:txBody>
      </p:sp>
      <p:sp>
        <p:nvSpPr>
          <p:cNvPr id="23" name="TextBox 22">
            <a:extLst>
              <a:ext uri="{FF2B5EF4-FFF2-40B4-BE49-F238E27FC236}">
                <a16:creationId xmlns:a16="http://schemas.microsoft.com/office/drawing/2014/main" id="{6BA787A7-E1EB-4CCC-BB7C-36C8A5DD11A3}"/>
              </a:ext>
            </a:extLst>
          </p:cNvPr>
          <p:cNvSpPr txBox="1"/>
          <p:nvPr/>
        </p:nvSpPr>
        <p:spPr>
          <a:xfrm>
            <a:off x="9072263" y="4008025"/>
            <a:ext cx="1923350" cy="238423"/>
          </a:xfrm>
          <a:prstGeom prst="rect">
            <a:avLst/>
          </a:prstGeom>
          <a:noFill/>
        </p:spPr>
        <p:txBody>
          <a:bodyPr wrap="square" rtlCol="0">
            <a:spAutoFit/>
          </a:bodyPr>
          <a:lstStyle/>
          <a:p>
            <a:pPr algn="ctr"/>
            <a:r>
              <a:rPr lang="nb-NO" sz="900" dirty="0">
                <a:solidFill>
                  <a:schemeClr val="bg1"/>
                </a:solidFill>
              </a:rPr>
              <a:t>Pålitelig rapportering</a:t>
            </a:r>
          </a:p>
        </p:txBody>
      </p:sp>
      <p:sp>
        <p:nvSpPr>
          <p:cNvPr id="25" name="Half Frame 24">
            <a:extLst>
              <a:ext uri="{FF2B5EF4-FFF2-40B4-BE49-F238E27FC236}">
                <a16:creationId xmlns:a16="http://schemas.microsoft.com/office/drawing/2014/main" id="{5F77AA90-052D-4398-891A-157111F930A5}"/>
              </a:ext>
            </a:extLst>
          </p:cNvPr>
          <p:cNvSpPr/>
          <p:nvPr/>
        </p:nvSpPr>
        <p:spPr>
          <a:xfrm rot="15446705">
            <a:off x="11314832"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6" name="Half Frame 25">
            <a:extLst>
              <a:ext uri="{FF2B5EF4-FFF2-40B4-BE49-F238E27FC236}">
                <a16:creationId xmlns:a16="http://schemas.microsoft.com/office/drawing/2014/main" id="{78791BB3-D9F1-4DC0-B23C-E8EADF6228D1}"/>
              </a:ext>
            </a:extLst>
          </p:cNvPr>
          <p:cNvSpPr/>
          <p:nvPr/>
        </p:nvSpPr>
        <p:spPr>
          <a:xfrm rot="11296810">
            <a:off x="11314832"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7" name="Half Frame 26">
            <a:extLst>
              <a:ext uri="{FF2B5EF4-FFF2-40B4-BE49-F238E27FC236}">
                <a16:creationId xmlns:a16="http://schemas.microsoft.com/office/drawing/2014/main" id="{5519549A-B00D-4DA3-8E77-B99BC71E338E}"/>
              </a:ext>
            </a:extLst>
          </p:cNvPr>
          <p:cNvSpPr/>
          <p:nvPr/>
        </p:nvSpPr>
        <p:spPr>
          <a:xfrm rot="18443273">
            <a:off x="9843457" y="4836869"/>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8" name="Half Frame 27">
            <a:extLst>
              <a:ext uri="{FF2B5EF4-FFF2-40B4-BE49-F238E27FC236}">
                <a16:creationId xmlns:a16="http://schemas.microsoft.com/office/drawing/2014/main" id="{F5B7AD98-5AD3-4C31-B18E-FD858F85BF41}"/>
              </a:ext>
            </a:extLst>
          </p:cNvPr>
          <p:cNvSpPr/>
          <p:nvPr/>
        </p:nvSpPr>
        <p:spPr>
          <a:xfrm rot="965647">
            <a:off x="8372083"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9" name="Half Frame 28">
            <a:extLst>
              <a:ext uri="{FF2B5EF4-FFF2-40B4-BE49-F238E27FC236}">
                <a16:creationId xmlns:a16="http://schemas.microsoft.com/office/drawing/2014/main" id="{2C6B677A-A15E-4866-9BC4-BDF3CDAD2405}"/>
              </a:ext>
            </a:extLst>
          </p:cNvPr>
          <p:cNvSpPr/>
          <p:nvPr/>
        </p:nvSpPr>
        <p:spPr>
          <a:xfrm rot="4979240">
            <a:off x="8372083"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30" name="Half Frame 29">
            <a:extLst>
              <a:ext uri="{FF2B5EF4-FFF2-40B4-BE49-F238E27FC236}">
                <a16:creationId xmlns:a16="http://schemas.microsoft.com/office/drawing/2014/main" id="{DE8858DE-A2CA-41DA-86C4-7F25151A12AC}"/>
              </a:ext>
            </a:extLst>
          </p:cNvPr>
          <p:cNvSpPr/>
          <p:nvPr/>
        </p:nvSpPr>
        <p:spPr>
          <a:xfrm rot="8696294">
            <a:off x="9843457" y="1438875"/>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grpSp>
        <p:nvGrpSpPr>
          <p:cNvPr id="2" name="Group 1">
            <a:extLst>
              <a:ext uri="{FF2B5EF4-FFF2-40B4-BE49-F238E27FC236}">
                <a16:creationId xmlns:a16="http://schemas.microsoft.com/office/drawing/2014/main" id="{BAE3CCE1-1749-46CE-950C-36D80F3F6B6D}"/>
              </a:ext>
            </a:extLst>
          </p:cNvPr>
          <p:cNvGrpSpPr/>
          <p:nvPr/>
        </p:nvGrpSpPr>
        <p:grpSpPr>
          <a:xfrm>
            <a:off x="782100" y="3307165"/>
            <a:ext cx="2303150" cy="2303150"/>
            <a:chOff x="1694156" y="2823575"/>
            <a:chExt cx="3834580" cy="3834580"/>
          </a:xfrm>
        </p:grpSpPr>
        <p:sp>
          <p:nvSpPr>
            <p:cNvPr id="33" name="Circle: Hollow 32">
              <a:extLst>
                <a:ext uri="{FF2B5EF4-FFF2-40B4-BE49-F238E27FC236}">
                  <a16:creationId xmlns:a16="http://schemas.microsoft.com/office/drawing/2014/main" id="{FD370A90-C31E-43E7-A1C1-11EAF30D367E}"/>
                </a:ext>
              </a:extLst>
            </p:cNvPr>
            <p:cNvSpPr/>
            <p:nvPr/>
          </p:nvSpPr>
          <p:spPr>
            <a:xfrm>
              <a:off x="1694156" y="2823575"/>
              <a:ext cx="3834580" cy="383458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36" name="Rectangle 35">
              <a:extLst>
                <a:ext uri="{FF2B5EF4-FFF2-40B4-BE49-F238E27FC236}">
                  <a16:creationId xmlns:a16="http://schemas.microsoft.com/office/drawing/2014/main" id="{678A9735-5708-4885-AEE2-E569F394500A}"/>
                </a:ext>
              </a:extLst>
            </p:cNvPr>
            <p:cNvSpPr>
              <a:spLocks noChangeAspect="1"/>
            </p:cNvSpPr>
            <p:nvPr/>
          </p:nvSpPr>
          <p:spPr>
            <a:xfrm rot="1976588">
              <a:off x="3989221" y="3350446"/>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Planlegging</a:t>
              </a:r>
            </a:p>
          </p:txBody>
        </p:sp>
        <p:sp>
          <p:nvSpPr>
            <p:cNvPr id="37" name="Rectangle 36">
              <a:extLst>
                <a:ext uri="{FF2B5EF4-FFF2-40B4-BE49-F238E27FC236}">
                  <a16:creationId xmlns:a16="http://schemas.microsoft.com/office/drawing/2014/main" id="{804F09F0-6E32-4E11-950E-A162F667D115}"/>
                </a:ext>
              </a:extLst>
            </p:cNvPr>
            <p:cNvSpPr>
              <a:spLocks noChangeAspect="1"/>
            </p:cNvSpPr>
            <p:nvPr/>
          </p:nvSpPr>
          <p:spPr>
            <a:xfrm rot="19800682">
              <a:off x="2376313" y="3272233"/>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Rapportering</a:t>
              </a:r>
            </a:p>
          </p:txBody>
        </p:sp>
        <p:sp>
          <p:nvSpPr>
            <p:cNvPr id="38" name="Rectangle 37">
              <a:extLst>
                <a:ext uri="{FF2B5EF4-FFF2-40B4-BE49-F238E27FC236}">
                  <a16:creationId xmlns:a16="http://schemas.microsoft.com/office/drawing/2014/main" id="{E8B7F7E2-2DB1-4495-A2E0-8C587EFDB464}"/>
                </a:ext>
              </a:extLst>
            </p:cNvPr>
            <p:cNvSpPr>
              <a:spLocks noChangeAspect="1"/>
            </p:cNvSpPr>
            <p:nvPr/>
          </p:nvSpPr>
          <p:spPr>
            <a:xfrm rot="5629585">
              <a:off x="4422086" y="4759386"/>
              <a:ext cx="1299868" cy="36294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Risikovurdering</a:t>
              </a:r>
            </a:p>
          </p:txBody>
        </p:sp>
        <p:sp>
          <p:nvSpPr>
            <p:cNvPr id="42" name="Rectangle 41">
              <a:extLst>
                <a:ext uri="{FF2B5EF4-FFF2-40B4-BE49-F238E27FC236}">
                  <a16:creationId xmlns:a16="http://schemas.microsoft.com/office/drawing/2014/main" id="{4C5D10F9-DF61-4B6B-9581-EE933475BE87}"/>
                </a:ext>
              </a:extLst>
            </p:cNvPr>
            <p:cNvSpPr>
              <a:spLocks noChangeAspect="1"/>
            </p:cNvSpPr>
            <p:nvPr/>
          </p:nvSpPr>
          <p:spPr>
            <a:xfrm rot="16200000">
              <a:off x="1450280" y="4558916"/>
              <a:ext cx="1323233" cy="33915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00" b="1" dirty="0">
                  <a:solidFill>
                    <a:schemeClr val="bg1"/>
                  </a:solidFill>
                </a:rPr>
                <a:t>Oppfølging</a:t>
              </a:r>
            </a:p>
          </p:txBody>
        </p:sp>
        <p:sp>
          <p:nvSpPr>
            <p:cNvPr id="43" name="Rectangle 42">
              <a:extLst>
                <a:ext uri="{FF2B5EF4-FFF2-40B4-BE49-F238E27FC236}">
                  <a16:creationId xmlns:a16="http://schemas.microsoft.com/office/drawing/2014/main" id="{49CB5768-88F3-48F3-A52A-41A1B821DFBE}"/>
                </a:ext>
              </a:extLst>
            </p:cNvPr>
            <p:cNvSpPr>
              <a:spLocks noChangeAspect="1"/>
            </p:cNvSpPr>
            <p:nvPr/>
          </p:nvSpPr>
          <p:spPr>
            <a:xfrm rot="19958256">
              <a:off x="3599104" y="5859813"/>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00" b="1" dirty="0">
                  <a:solidFill>
                    <a:schemeClr val="bg1"/>
                  </a:solidFill>
                </a:rPr>
                <a:t>Utforming</a:t>
              </a:r>
            </a:p>
          </p:txBody>
        </p:sp>
        <p:sp>
          <p:nvSpPr>
            <p:cNvPr id="44" name="Rectangle 43">
              <a:extLst>
                <a:ext uri="{FF2B5EF4-FFF2-40B4-BE49-F238E27FC236}">
                  <a16:creationId xmlns:a16="http://schemas.microsoft.com/office/drawing/2014/main" id="{068B904C-5618-49EF-ADAB-9FF94D8157EA}"/>
                </a:ext>
              </a:extLst>
            </p:cNvPr>
            <p:cNvSpPr>
              <a:spLocks noChangeAspect="1"/>
            </p:cNvSpPr>
            <p:nvPr/>
          </p:nvSpPr>
          <p:spPr>
            <a:xfrm rot="2107525">
              <a:off x="2133648" y="5789834"/>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50" b="1" dirty="0">
                  <a:solidFill>
                    <a:schemeClr val="bg1"/>
                  </a:solidFill>
                </a:rPr>
                <a:t>Implementering</a:t>
              </a:r>
            </a:p>
          </p:txBody>
        </p:sp>
        <p:sp>
          <p:nvSpPr>
            <p:cNvPr id="48" name="Half Frame 47">
              <a:extLst>
                <a:ext uri="{FF2B5EF4-FFF2-40B4-BE49-F238E27FC236}">
                  <a16:creationId xmlns:a16="http://schemas.microsoft.com/office/drawing/2014/main" id="{0C3DA788-ABEC-4757-8920-B2173438905C}"/>
                </a:ext>
              </a:extLst>
            </p:cNvPr>
            <p:cNvSpPr/>
            <p:nvPr/>
          </p:nvSpPr>
          <p:spPr>
            <a:xfrm rot="15446705">
              <a:off x="4892341" y="5399885"/>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50" name="Half Frame 49">
              <a:extLst>
                <a:ext uri="{FF2B5EF4-FFF2-40B4-BE49-F238E27FC236}">
                  <a16:creationId xmlns:a16="http://schemas.microsoft.com/office/drawing/2014/main" id="{5C1BA7A7-B4E8-49DF-9304-A88877FBDFF1}"/>
                </a:ext>
              </a:extLst>
            </p:cNvPr>
            <p:cNvSpPr/>
            <p:nvPr/>
          </p:nvSpPr>
          <p:spPr>
            <a:xfrm rot="11296810">
              <a:off x="4892341" y="3700888"/>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51" name="Half Frame 50">
              <a:extLst>
                <a:ext uri="{FF2B5EF4-FFF2-40B4-BE49-F238E27FC236}">
                  <a16:creationId xmlns:a16="http://schemas.microsoft.com/office/drawing/2014/main" id="{B2B6A0D3-A6E6-4605-B34D-F27D1A5D9BF3}"/>
                </a:ext>
              </a:extLst>
            </p:cNvPr>
            <p:cNvSpPr/>
            <p:nvPr/>
          </p:nvSpPr>
          <p:spPr>
            <a:xfrm rot="18443273">
              <a:off x="3420966" y="6249383"/>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52" name="Half Frame 51">
              <a:extLst>
                <a:ext uri="{FF2B5EF4-FFF2-40B4-BE49-F238E27FC236}">
                  <a16:creationId xmlns:a16="http://schemas.microsoft.com/office/drawing/2014/main" id="{D167ABF7-3C01-490D-9602-01F956E601B2}"/>
                </a:ext>
              </a:extLst>
            </p:cNvPr>
            <p:cNvSpPr/>
            <p:nvPr/>
          </p:nvSpPr>
          <p:spPr>
            <a:xfrm rot="965647">
              <a:off x="1949592" y="5399885"/>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53" name="Half Frame 52">
              <a:extLst>
                <a:ext uri="{FF2B5EF4-FFF2-40B4-BE49-F238E27FC236}">
                  <a16:creationId xmlns:a16="http://schemas.microsoft.com/office/drawing/2014/main" id="{62BE587B-51CF-40A3-BB5D-2D343DE3699B}"/>
                </a:ext>
              </a:extLst>
            </p:cNvPr>
            <p:cNvSpPr/>
            <p:nvPr/>
          </p:nvSpPr>
          <p:spPr>
            <a:xfrm rot="4979240">
              <a:off x="1949592" y="3700888"/>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sp>
          <p:nvSpPr>
            <p:cNvPr id="54" name="Half Frame 53">
              <a:extLst>
                <a:ext uri="{FF2B5EF4-FFF2-40B4-BE49-F238E27FC236}">
                  <a16:creationId xmlns:a16="http://schemas.microsoft.com/office/drawing/2014/main" id="{D843F049-A9C6-428F-86C4-94D12F0D6306}"/>
                </a:ext>
              </a:extLst>
            </p:cNvPr>
            <p:cNvSpPr/>
            <p:nvPr/>
          </p:nvSpPr>
          <p:spPr>
            <a:xfrm rot="8696294">
              <a:off x="3420966" y="2851389"/>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50" b="1" dirty="0" err="1">
                <a:solidFill>
                  <a:schemeClr val="tx1"/>
                </a:solidFill>
              </a:endParaRPr>
            </a:p>
          </p:txBody>
        </p:sp>
      </p:grpSp>
      <p:grpSp>
        <p:nvGrpSpPr>
          <p:cNvPr id="3" name="Group 2">
            <a:extLst>
              <a:ext uri="{FF2B5EF4-FFF2-40B4-BE49-F238E27FC236}">
                <a16:creationId xmlns:a16="http://schemas.microsoft.com/office/drawing/2014/main" id="{3DB343DE-B2BB-44E5-863E-142F2145576A}"/>
              </a:ext>
            </a:extLst>
          </p:cNvPr>
          <p:cNvGrpSpPr/>
          <p:nvPr/>
        </p:nvGrpSpPr>
        <p:grpSpPr>
          <a:xfrm>
            <a:off x="3713081" y="3146646"/>
            <a:ext cx="2624190" cy="2624188"/>
            <a:chOff x="3602507" y="3034423"/>
            <a:chExt cx="2773895" cy="2773895"/>
          </a:xfrm>
        </p:grpSpPr>
        <p:sp>
          <p:nvSpPr>
            <p:cNvPr id="39" name="Oval 38">
              <a:extLst>
                <a:ext uri="{FF2B5EF4-FFF2-40B4-BE49-F238E27FC236}">
                  <a16:creationId xmlns:a16="http://schemas.microsoft.com/office/drawing/2014/main" id="{DEBE5629-BB1F-41CF-AD4F-5686627F2F9B}"/>
                </a:ext>
              </a:extLst>
            </p:cNvPr>
            <p:cNvSpPr/>
            <p:nvPr/>
          </p:nvSpPr>
          <p:spPr>
            <a:xfrm>
              <a:off x="3602507" y="3034423"/>
              <a:ext cx="2773895" cy="27738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p>
          </p:txBody>
        </p:sp>
        <p:sp>
          <p:nvSpPr>
            <p:cNvPr id="40" name="Isosceles Triangle 39">
              <a:extLst>
                <a:ext uri="{FF2B5EF4-FFF2-40B4-BE49-F238E27FC236}">
                  <a16:creationId xmlns:a16="http://schemas.microsoft.com/office/drawing/2014/main" id="{545D91C1-5A83-45F7-BCFF-A9AED15F494A}"/>
                </a:ext>
              </a:extLst>
            </p:cNvPr>
            <p:cNvSpPr/>
            <p:nvPr/>
          </p:nvSpPr>
          <p:spPr>
            <a:xfrm>
              <a:off x="3986627" y="3297715"/>
              <a:ext cx="2005656" cy="1782456"/>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b="1" dirty="0">
                  <a:solidFill>
                    <a:schemeClr val="tx1"/>
                  </a:solidFill>
                </a:rPr>
                <a:t>Virksomhet</a:t>
              </a:r>
            </a:p>
            <a:p>
              <a:pPr algn="ctr"/>
              <a:endParaRPr lang="nb-NO" sz="1050" b="1" dirty="0"/>
            </a:p>
            <a:p>
              <a:pPr algn="ctr"/>
              <a:endParaRPr lang="nb-NO" sz="1050" b="1" dirty="0"/>
            </a:p>
          </p:txBody>
        </p:sp>
        <p:sp>
          <p:nvSpPr>
            <p:cNvPr id="46" name="TextBox 45">
              <a:extLst>
                <a:ext uri="{FF2B5EF4-FFF2-40B4-BE49-F238E27FC236}">
                  <a16:creationId xmlns:a16="http://schemas.microsoft.com/office/drawing/2014/main" id="{587A0F5F-7EC3-415B-946C-5948887DD13E}"/>
                </a:ext>
              </a:extLst>
            </p:cNvPr>
            <p:cNvSpPr txBox="1"/>
            <p:nvPr/>
          </p:nvSpPr>
          <p:spPr>
            <a:xfrm rot="18008821">
              <a:off x="3347923" y="3973872"/>
              <a:ext cx="1923350" cy="238423"/>
            </a:xfrm>
            <a:prstGeom prst="rect">
              <a:avLst/>
            </a:prstGeom>
            <a:noFill/>
            <a:ln>
              <a:noFill/>
            </a:ln>
          </p:spPr>
          <p:txBody>
            <a:bodyPr wrap="square" rtlCol="0">
              <a:spAutoFit/>
            </a:bodyPr>
            <a:lstStyle/>
            <a:p>
              <a:pPr algn="ctr"/>
              <a:r>
                <a:rPr lang="nb-NO" sz="900" dirty="0">
                  <a:solidFill>
                    <a:schemeClr val="bg1"/>
                  </a:solidFill>
                </a:rPr>
                <a:t>Overholdelse av lover og regler</a:t>
              </a:r>
            </a:p>
          </p:txBody>
        </p:sp>
        <p:sp>
          <p:nvSpPr>
            <p:cNvPr id="47" name="TextBox 46">
              <a:extLst>
                <a:ext uri="{FF2B5EF4-FFF2-40B4-BE49-F238E27FC236}">
                  <a16:creationId xmlns:a16="http://schemas.microsoft.com/office/drawing/2014/main" id="{DC1B2368-2695-4F54-8CD8-06EBF2D5E900}"/>
                </a:ext>
              </a:extLst>
            </p:cNvPr>
            <p:cNvSpPr txBox="1"/>
            <p:nvPr/>
          </p:nvSpPr>
          <p:spPr>
            <a:xfrm rot="3583366">
              <a:off x="4737160" y="3973007"/>
              <a:ext cx="1923350" cy="238423"/>
            </a:xfrm>
            <a:prstGeom prst="rect">
              <a:avLst/>
            </a:prstGeom>
            <a:noFill/>
            <a:ln>
              <a:noFill/>
            </a:ln>
          </p:spPr>
          <p:txBody>
            <a:bodyPr wrap="square" rtlCol="0">
              <a:spAutoFit/>
            </a:bodyPr>
            <a:lstStyle/>
            <a:p>
              <a:pPr algn="ctr"/>
              <a:r>
                <a:rPr lang="nb-NO" sz="900" dirty="0">
                  <a:solidFill>
                    <a:schemeClr val="bg1"/>
                  </a:solidFill>
                </a:rPr>
                <a:t>Målrettet og effektiv drift</a:t>
              </a:r>
            </a:p>
          </p:txBody>
        </p:sp>
        <p:sp>
          <p:nvSpPr>
            <p:cNvPr id="55" name="TextBox 54">
              <a:extLst>
                <a:ext uri="{FF2B5EF4-FFF2-40B4-BE49-F238E27FC236}">
                  <a16:creationId xmlns:a16="http://schemas.microsoft.com/office/drawing/2014/main" id="{3B597D0F-65FD-452B-AD55-F57B7E779999}"/>
                </a:ext>
              </a:extLst>
            </p:cNvPr>
            <p:cNvSpPr txBox="1"/>
            <p:nvPr/>
          </p:nvSpPr>
          <p:spPr>
            <a:xfrm>
              <a:off x="4027780" y="5101045"/>
              <a:ext cx="1923350" cy="238423"/>
            </a:xfrm>
            <a:prstGeom prst="rect">
              <a:avLst/>
            </a:prstGeom>
            <a:noFill/>
            <a:ln>
              <a:noFill/>
            </a:ln>
          </p:spPr>
          <p:txBody>
            <a:bodyPr wrap="square" rtlCol="0">
              <a:spAutoFit/>
            </a:bodyPr>
            <a:lstStyle/>
            <a:p>
              <a:pPr algn="ctr"/>
              <a:r>
                <a:rPr lang="nb-NO" sz="900" dirty="0">
                  <a:solidFill>
                    <a:schemeClr val="bg1"/>
                  </a:solidFill>
                </a:rPr>
                <a:t>Pålitelig rapportering</a:t>
              </a:r>
            </a:p>
          </p:txBody>
        </p:sp>
      </p:grpSp>
      <p:sp>
        <p:nvSpPr>
          <p:cNvPr id="6" name="Isosceles Triangle 5">
            <a:extLst>
              <a:ext uri="{FF2B5EF4-FFF2-40B4-BE49-F238E27FC236}">
                <a16:creationId xmlns:a16="http://schemas.microsoft.com/office/drawing/2014/main" id="{AA1AC2C8-5F63-4E25-A056-2C3AD5EEEDA1}"/>
              </a:ext>
            </a:extLst>
          </p:cNvPr>
          <p:cNvSpPr/>
          <p:nvPr/>
        </p:nvSpPr>
        <p:spPr>
          <a:xfrm rot="5400000">
            <a:off x="2461303" y="4266130"/>
            <a:ext cx="1916604" cy="385221"/>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17219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A310B503-CED7-4640-927E-8026D90DE28C}"/>
              </a:ext>
            </a:extLst>
          </p:cNvPr>
          <p:cNvSpPr/>
          <p:nvPr/>
        </p:nvSpPr>
        <p:spPr>
          <a:xfrm>
            <a:off x="10301288" y="285749"/>
            <a:ext cx="1438781" cy="148755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pic>
        <p:nvPicPr>
          <p:cNvPr id="8" name="Plassholder for innhold 7">
            <a:extLst>
              <a:ext uri="{FF2B5EF4-FFF2-40B4-BE49-F238E27FC236}">
                <a16:creationId xmlns:a16="http://schemas.microsoft.com/office/drawing/2014/main" id="{D73A9A5B-712E-4AC9-AC3C-CF06D726C8D7}"/>
              </a:ext>
            </a:extLst>
          </p:cNvPr>
          <p:cNvPicPr>
            <a:picLocks noGrp="1" noChangeAspect="1"/>
          </p:cNvPicPr>
          <p:nvPr>
            <p:ph sz="quarter" idx="15"/>
          </p:nvPr>
        </p:nvPicPr>
        <p:blipFill>
          <a:blip r:embed="rId3"/>
          <a:stretch>
            <a:fillRect/>
          </a:stretch>
        </p:blipFill>
        <p:spPr>
          <a:xfrm>
            <a:off x="878417" y="2370667"/>
            <a:ext cx="3876144" cy="4232275"/>
          </a:xfrm>
          <a:prstGeom prst="rect">
            <a:avLst/>
          </a:prstGeom>
        </p:spPr>
      </p:pic>
      <p:sp>
        <p:nvSpPr>
          <p:cNvPr id="3" name="Tittel 2">
            <a:extLst>
              <a:ext uri="{FF2B5EF4-FFF2-40B4-BE49-F238E27FC236}">
                <a16:creationId xmlns:a16="http://schemas.microsoft.com/office/drawing/2014/main" id="{4D609E96-B706-4842-9EFE-2309A18FBB12}"/>
              </a:ext>
            </a:extLst>
          </p:cNvPr>
          <p:cNvSpPr>
            <a:spLocks noGrp="1"/>
          </p:cNvSpPr>
          <p:nvPr>
            <p:ph type="title"/>
          </p:nvPr>
        </p:nvSpPr>
        <p:spPr>
          <a:xfrm>
            <a:off x="536575" y="441325"/>
            <a:ext cx="6964363" cy="1929342"/>
          </a:xfrm>
        </p:spPr>
        <p:txBody>
          <a:bodyPr/>
          <a:lstStyle/>
          <a:p>
            <a:r>
              <a:rPr lang="nb-NO" sz="2400" dirty="0"/>
              <a:t>Planlegging av arbeidet med interkontroll og risikovurdering skal være innebygget i virksomhetsstyringen</a:t>
            </a:r>
          </a:p>
        </p:txBody>
      </p:sp>
      <p:pic>
        <p:nvPicPr>
          <p:cNvPr id="5" name="Plassholder for innhold 4">
            <a:extLst>
              <a:ext uri="{FF2B5EF4-FFF2-40B4-BE49-F238E27FC236}">
                <a16:creationId xmlns:a16="http://schemas.microsoft.com/office/drawing/2014/main" id="{F7B3909A-56F2-4379-BA63-6547DE42C3A2}"/>
              </a:ext>
            </a:extLst>
          </p:cNvPr>
          <p:cNvPicPr>
            <a:picLocks noGrp="1" noChangeAspect="1"/>
          </p:cNvPicPr>
          <p:nvPr>
            <p:ph sz="quarter" idx="16"/>
          </p:nvPr>
        </p:nvPicPr>
        <p:blipFill>
          <a:blip r:embed="rId4"/>
          <a:stretch>
            <a:fillRect/>
          </a:stretch>
        </p:blipFill>
        <p:spPr>
          <a:xfrm>
            <a:off x="10301287" y="285749"/>
            <a:ext cx="1438781" cy="1487553"/>
          </a:xfrm>
          <a:prstGeom prst="rect">
            <a:avLst/>
          </a:prstGeom>
        </p:spPr>
      </p:pic>
      <p:pic>
        <p:nvPicPr>
          <p:cNvPr id="9" name="Bilde 8">
            <a:extLst>
              <a:ext uri="{FF2B5EF4-FFF2-40B4-BE49-F238E27FC236}">
                <a16:creationId xmlns:a16="http://schemas.microsoft.com/office/drawing/2014/main" id="{37DFEC75-3E9F-4882-B965-05F79EE14655}"/>
              </a:ext>
            </a:extLst>
          </p:cNvPr>
          <p:cNvPicPr>
            <a:picLocks noChangeAspect="1"/>
          </p:cNvPicPr>
          <p:nvPr/>
        </p:nvPicPr>
        <p:blipFill>
          <a:blip r:embed="rId5"/>
          <a:stretch>
            <a:fillRect/>
          </a:stretch>
        </p:blipFill>
        <p:spPr>
          <a:xfrm>
            <a:off x="4465412" y="4085878"/>
            <a:ext cx="1261981" cy="1335140"/>
          </a:xfrm>
          <a:prstGeom prst="rect">
            <a:avLst/>
          </a:prstGeom>
        </p:spPr>
      </p:pic>
      <p:sp>
        <p:nvSpPr>
          <p:cNvPr id="12" name="Rektangel 11">
            <a:extLst>
              <a:ext uri="{FF2B5EF4-FFF2-40B4-BE49-F238E27FC236}">
                <a16:creationId xmlns:a16="http://schemas.microsoft.com/office/drawing/2014/main" id="{33562023-D14B-408B-8859-2C43A86771DC}"/>
              </a:ext>
            </a:extLst>
          </p:cNvPr>
          <p:cNvSpPr/>
          <p:nvPr/>
        </p:nvSpPr>
        <p:spPr>
          <a:xfrm>
            <a:off x="4911724" y="3429000"/>
            <a:ext cx="2746377" cy="923330"/>
          </a:xfrm>
          <a:prstGeom prst="rect">
            <a:avLst/>
          </a:prstGeom>
        </p:spPr>
        <p:txBody>
          <a:bodyPr wrap="square">
            <a:spAutoFit/>
          </a:bodyPr>
          <a:lstStyle/>
          <a:p>
            <a:r>
              <a:rPr lang="nb-NO" dirty="0">
                <a:solidFill>
                  <a:srgbClr val="0D3B73"/>
                </a:solidFill>
              </a:rPr>
              <a:t>Planlegge og avsette ressurser til arbeid med Internkontroll</a:t>
            </a:r>
          </a:p>
        </p:txBody>
      </p:sp>
      <p:sp>
        <p:nvSpPr>
          <p:cNvPr id="10" name="Plassholder for innhold 3">
            <a:extLst>
              <a:ext uri="{FF2B5EF4-FFF2-40B4-BE49-F238E27FC236}">
                <a16:creationId xmlns:a16="http://schemas.microsoft.com/office/drawing/2014/main" id="{33143EFE-EC20-4034-B1B7-6EC63D0FCF4D}"/>
              </a:ext>
            </a:extLst>
          </p:cNvPr>
          <p:cNvSpPr txBox="1">
            <a:spLocks/>
          </p:cNvSpPr>
          <p:nvPr/>
        </p:nvSpPr>
        <p:spPr>
          <a:xfrm>
            <a:off x="8312150" y="1717675"/>
            <a:ext cx="3325813" cy="423227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n-lt"/>
                <a:ea typeface="+mn-ea"/>
                <a:cs typeface="+mn-cs"/>
              </a:defRPr>
            </a:lvl1pPr>
            <a:lvl2pPr marL="432000" indent="-216000" algn="l" defTabSz="914400" rtl="0" eaLnBrk="1" latinLnBrk="0" hangingPunct="1">
              <a:lnSpc>
                <a:spcPct val="100000"/>
              </a:lnSpc>
              <a:spcBef>
                <a:spcPts val="400"/>
              </a:spcBef>
              <a:buClr>
                <a:schemeClr val="bg1"/>
              </a:buClr>
              <a:buSzPct val="135000"/>
              <a:buFont typeface="System Font Regular"/>
              <a:buChar char="-"/>
              <a:defRPr sz="2000" kern="1200">
                <a:solidFill>
                  <a:schemeClr val="bg1"/>
                </a:solidFill>
                <a:latin typeface="+mn-lt"/>
                <a:ea typeface="+mn-ea"/>
                <a:cs typeface="+mn-cs"/>
              </a:defRPr>
            </a:lvl2pPr>
            <a:lvl3pPr marL="648000" indent="-216000" algn="l" defTabSz="914400" rtl="0" eaLnBrk="1" latinLnBrk="0" hangingPunct="1">
              <a:lnSpc>
                <a:spcPct val="100000"/>
              </a:lnSpc>
              <a:spcBef>
                <a:spcPts val="400"/>
              </a:spcBef>
              <a:buClr>
                <a:schemeClr val="bg1"/>
              </a:buClr>
              <a:buFont typeface="Arial" panose="020B0604020202020204" pitchFamily="34" charset="0"/>
              <a:buChar char="•"/>
              <a:defRPr sz="1600" kern="1200">
                <a:solidFill>
                  <a:schemeClr val="bg1"/>
                </a:solidFill>
                <a:latin typeface="+mn-lt"/>
                <a:ea typeface="+mn-ea"/>
                <a:cs typeface="+mn-cs"/>
              </a:defRPr>
            </a:lvl3pPr>
            <a:lvl4pPr marL="864000" indent="-216000" algn="l" defTabSz="914400" rtl="0" eaLnBrk="1" latinLnBrk="0" hangingPunct="1">
              <a:lnSpc>
                <a:spcPct val="100000"/>
              </a:lnSpc>
              <a:spcBef>
                <a:spcPts val="400"/>
              </a:spcBef>
              <a:buClr>
                <a:schemeClr val="bg1"/>
              </a:buClr>
              <a:buSzPct val="135000"/>
              <a:buFont typeface="System Font Regular"/>
              <a:buChar char="-"/>
              <a:defRPr sz="1400" kern="1200">
                <a:solidFill>
                  <a:schemeClr val="bg1"/>
                </a:solidFill>
                <a:latin typeface="+mn-lt"/>
                <a:ea typeface="+mn-ea"/>
                <a:cs typeface="+mn-cs"/>
              </a:defRPr>
            </a:lvl4pPr>
            <a:lvl5pPr marL="1080000" indent="-216000" algn="l" defTabSz="914400" rtl="0" eaLnBrk="1" latinLnBrk="0" hangingPunct="1">
              <a:lnSpc>
                <a:spcPct val="100000"/>
              </a:lnSpc>
              <a:spcBef>
                <a:spcPts val="400"/>
              </a:spcBef>
              <a:buClr>
                <a:schemeClr val="bg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b-NO" dirty="0"/>
          </a:p>
          <a:p>
            <a:pPr marL="0" indent="0" algn="ctr">
              <a:buFont typeface="Arial" panose="020B0604020202020204" pitchFamily="34" charset="0"/>
              <a:buNone/>
            </a:pPr>
            <a:endParaRPr lang="nb-NO" dirty="0"/>
          </a:p>
          <a:p>
            <a:pPr marL="0" indent="0" algn="ctr">
              <a:buFont typeface="Arial" panose="020B0604020202020204" pitchFamily="34" charset="0"/>
              <a:buNone/>
            </a:pPr>
            <a:r>
              <a:rPr lang="nb-NO" dirty="0"/>
              <a:t>Det må settes av tid og ressurser til arbeidet med internkontroll</a:t>
            </a:r>
            <a:endParaRPr lang="nb-NO" i="1" dirty="0"/>
          </a:p>
          <a:p>
            <a:endParaRPr lang="nb-NO" dirty="0"/>
          </a:p>
        </p:txBody>
      </p:sp>
    </p:spTree>
    <p:extLst>
      <p:ext uri="{BB962C8B-B14F-4D97-AF65-F5344CB8AC3E}">
        <p14:creationId xmlns:p14="http://schemas.microsoft.com/office/powerpoint/2010/main" val="300865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33401" y="441325"/>
            <a:ext cx="9151864" cy="701675"/>
          </a:xfrm>
        </p:spPr>
        <p:txBody>
          <a:bodyPr/>
          <a:lstStyle/>
          <a:p>
            <a:r>
              <a:rPr lang="nb-NO" sz="2400" dirty="0"/>
              <a:t>Planlegg arbeidet med internkontroll på en systematisk måte</a:t>
            </a:r>
          </a:p>
        </p:txBody>
      </p:sp>
      <p:grpSp>
        <p:nvGrpSpPr>
          <p:cNvPr id="71" name="Group 70">
            <a:extLst>
              <a:ext uri="{FF2B5EF4-FFF2-40B4-BE49-F238E27FC236}">
                <a16:creationId xmlns:a16="http://schemas.microsoft.com/office/drawing/2014/main" id="{8DB93BC1-D7E7-4386-8B60-011478E119C5}"/>
              </a:ext>
            </a:extLst>
          </p:cNvPr>
          <p:cNvGrpSpPr>
            <a:grpSpLocks noChangeAspect="1"/>
          </p:cNvGrpSpPr>
          <p:nvPr/>
        </p:nvGrpSpPr>
        <p:grpSpPr>
          <a:xfrm>
            <a:off x="10218599" y="224882"/>
            <a:ext cx="1440000" cy="1440000"/>
            <a:chOff x="7962857" y="2191815"/>
            <a:chExt cx="1699926" cy="1699926"/>
          </a:xfrm>
        </p:grpSpPr>
        <p:sp>
          <p:nvSpPr>
            <p:cNvPr id="72" name="Circle: Hollow 71">
              <a:extLst>
                <a:ext uri="{FF2B5EF4-FFF2-40B4-BE49-F238E27FC236}">
                  <a16:creationId xmlns:a16="http://schemas.microsoft.com/office/drawing/2014/main" id="{F53EE7F1-30D0-4871-B882-EA50FE818B26}"/>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73" name="Oval 72">
              <a:extLst>
                <a:ext uri="{FF2B5EF4-FFF2-40B4-BE49-F238E27FC236}">
                  <a16:creationId xmlns:a16="http://schemas.microsoft.com/office/drawing/2014/main" id="{46FB7CAD-9AE9-4ED7-B387-24FC39CE0482}"/>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74" name="Isosceles Triangle 73">
              <a:extLst>
                <a:ext uri="{FF2B5EF4-FFF2-40B4-BE49-F238E27FC236}">
                  <a16:creationId xmlns:a16="http://schemas.microsoft.com/office/drawing/2014/main" id="{205CFF37-0566-4711-BC9D-41E9D105B991}"/>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75" name="Rectangle 74">
              <a:extLst>
                <a:ext uri="{FF2B5EF4-FFF2-40B4-BE49-F238E27FC236}">
                  <a16:creationId xmlns:a16="http://schemas.microsoft.com/office/drawing/2014/main" id="{A17683EA-022F-4A96-825F-527AC92900FD}"/>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Planlegging</a:t>
              </a:r>
            </a:p>
          </p:txBody>
        </p:sp>
        <p:sp>
          <p:nvSpPr>
            <p:cNvPr id="76" name="Rectangle 75">
              <a:extLst>
                <a:ext uri="{FF2B5EF4-FFF2-40B4-BE49-F238E27FC236}">
                  <a16:creationId xmlns:a16="http://schemas.microsoft.com/office/drawing/2014/main" id="{5B379FFA-77A8-4DB9-873C-D07C2F9758E2}"/>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77" name="Rectangle 76">
              <a:extLst>
                <a:ext uri="{FF2B5EF4-FFF2-40B4-BE49-F238E27FC236}">
                  <a16:creationId xmlns:a16="http://schemas.microsoft.com/office/drawing/2014/main" id="{A8ED1EE3-E1D0-4A13-942C-0EDC07B041C5}"/>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78" name="Rectangle 77">
              <a:extLst>
                <a:ext uri="{FF2B5EF4-FFF2-40B4-BE49-F238E27FC236}">
                  <a16:creationId xmlns:a16="http://schemas.microsoft.com/office/drawing/2014/main" id="{416033E1-BCB2-45EE-80F2-A53AF20F2D97}"/>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79" name="Rectangle 78">
              <a:extLst>
                <a:ext uri="{FF2B5EF4-FFF2-40B4-BE49-F238E27FC236}">
                  <a16:creationId xmlns:a16="http://schemas.microsoft.com/office/drawing/2014/main" id="{CC832C14-722F-44EB-B9D3-78531575F615}"/>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80" name="Rectangle 79">
              <a:extLst>
                <a:ext uri="{FF2B5EF4-FFF2-40B4-BE49-F238E27FC236}">
                  <a16:creationId xmlns:a16="http://schemas.microsoft.com/office/drawing/2014/main" id="{99BBD29C-8497-443F-B43C-73E41B51775A}"/>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81" name="TextBox 80">
              <a:extLst>
                <a:ext uri="{FF2B5EF4-FFF2-40B4-BE49-F238E27FC236}">
                  <a16:creationId xmlns:a16="http://schemas.microsoft.com/office/drawing/2014/main" id="{F371A580-32FD-45D7-B902-4B7EF739D5BA}"/>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82" name="TextBox 81">
              <a:extLst>
                <a:ext uri="{FF2B5EF4-FFF2-40B4-BE49-F238E27FC236}">
                  <a16:creationId xmlns:a16="http://schemas.microsoft.com/office/drawing/2014/main" id="{CAAAE307-AA44-4B94-9D64-13EC4FFFE2EA}"/>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83" name="TextBox 82">
              <a:extLst>
                <a:ext uri="{FF2B5EF4-FFF2-40B4-BE49-F238E27FC236}">
                  <a16:creationId xmlns:a16="http://schemas.microsoft.com/office/drawing/2014/main" id="{5D91B3CD-F765-4364-9929-D3FD4F0549DF}"/>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84" name="Half Frame 83">
              <a:extLst>
                <a:ext uri="{FF2B5EF4-FFF2-40B4-BE49-F238E27FC236}">
                  <a16:creationId xmlns:a16="http://schemas.microsoft.com/office/drawing/2014/main" id="{E0CB2DD5-5272-450C-8EBE-BEF4418D61E3}"/>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85" name="Half Frame 84">
              <a:extLst>
                <a:ext uri="{FF2B5EF4-FFF2-40B4-BE49-F238E27FC236}">
                  <a16:creationId xmlns:a16="http://schemas.microsoft.com/office/drawing/2014/main" id="{2CF0C3CC-73A9-47F5-BD49-4C801D190B2F}"/>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86" name="Half Frame 85">
              <a:extLst>
                <a:ext uri="{FF2B5EF4-FFF2-40B4-BE49-F238E27FC236}">
                  <a16:creationId xmlns:a16="http://schemas.microsoft.com/office/drawing/2014/main" id="{23B40774-51C6-44A4-BC15-D79B03D9BF86}"/>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87" name="Half Frame 86">
              <a:extLst>
                <a:ext uri="{FF2B5EF4-FFF2-40B4-BE49-F238E27FC236}">
                  <a16:creationId xmlns:a16="http://schemas.microsoft.com/office/drawing/2014/main" id="{0365697F-4D64-423D-BA09-845DA0D6BED8}"/>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88" name="Freeform: Shape 87">
              <a:extLst>
                <a:ext uri="{FF2B5EF4-FFF2-40B4-BE49-F238E27FC236}">
                  <a16:creationId xmlns:a16="http://schemas.microsoft.com/office/drawing/2014/main" id="{208FF5C9-71E7-473B-A214-CFA0DFF351E9}"/>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89" name="Half Frame 88">
              <a:extLst>
                <a:ext uri="{FF2B5EF4-FFF2-40B4-BE49-F238E27FC236}">
                  <a16:creationId xmlns:a16="http://schemas.microsoft.com/office/drawing/2014/main" id="{594CA5A9-9C49-487D-AD0D-F85727DE24B3}"/>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90" name="Half Frame 89">
              <a:extLst>
                <a:ext uri="{FF2B5EF4-FFF2-40B4-BE49-F238E27FC236}">
                  <a16:creationId xmlns:a16="http://schemas.microsoft.com/office/drawing/2014/main" id="{3FB6E524-E2B7-492E-8371-5EF658F4B436}"/>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sp>
        <p:nvSpPr>
          <p:cNvPr id="95" name="Rektangel 9">
            <a:extLst>
              <a:ext uri="{FF2B5EF4-FFF2-40B4-BE49-F238E27FC236}">
                <a16:creationId xmlns:a16="http://schemas.microsoft.com/office/drawing/2014/main" id="{E26B9FC6-0F50-49BF-AC17-28D627C643C7}"/>
              </a:ext>
            </a:extLst>
          </p:cNvPr>
          <p:cNvSpPr/>
          <p:nvPr/>
        </p:nvSpPr>
        <p:spPr bwMode="auto">
          <a:xfrm>
            <a:off x="533402" y="5301973"/>
            <a:ext cx="11125197" cy="528658"/>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nb-NO" sz="1600" i="0" u="none" strike="noStrike" cap="none" normalizeH="0" baseline="0" dirty="0">
                <a:ln>
                  <a:noFill/>
                </a:ln>
                <a:solidFill>
                  <a:schemeClr val="bg1"/>
                </a:solidFill>
                <a:effectLst/>
                <a:latin typeface="Arial" charset="0"/>
              </a:rPr>
              <a:t>Det må avsettes ressurser for å lukke gapet mellom </a:t>
            </a:r>
            <a:r>
              <a:rPr lang="nb-NO" sz="1600" dirty="0">
                <a:solidFill>
                  <a:schemeClr val="bg1"/>
                </a:solidFill>
                <a:latin typeface="Arial" charset="0"/>
              </a:rPr>
              <a:t>status og ambisjon</a:t>
            </a:r>
            <a:endParaRPr kumimoji="0" lang="nb-NO" sz="1600" i="0" u="none" strike="noStrike" cap="none" normalizeH="0" baseline="0" dirty="0">
              <a:ln>
                <a:noFill/>
              </a:ln>
              <a:solidFill>
                <a:schemeClr val="bg1"/>
              </a:solidFill>
              <a:effectLst/>
              <a:latin typeface="Arial" charset="0"/>
            </a:endParaRPr>
          </a:p>
        </p:txBody>
      </p:sp>
      <p:cxnSp>
        <p:nvCxnSpPr>
          <p:cNvPr id="97" name="Vinkel 14">
            <a:extLst>
              <a:ext uri="{FF2B5EF4-FFF2-40B4-BE49-F238E27FC236}">
                <a16:creationId xmlns:a16="http://schemas.microsoft.com/office/drawing/2014/main" id="{F689B4CF-6334-4585-8E10-EAEB1A42A5EA}"/>
              </a:ext>
            </a:extLst>
          </p:cNvPr>
          <p:cNvCxnSpPr>
            <a:cxnSpLocks/>
            <a:endCxn id="94" idx="1"/>
          </p:cNvCxnSpPr>
          <p:nvPr/>
        </p:nvCxnSpPr>
        <p:spPr bwMode="auto">
          <a:xfrm rot="16200000" flipH="1">
            <a:off x="4339757" y="2936730"/>
            <a:ext cx="383694" cy="2338479"/>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Vinkel 18">
            <a:extLst>
              <a:ext uri="{FF2B5EF4-FFF2-40B4-BE49-F238E27FC236}">
                <a16:creationId xmlns:a16="http://schemas.microsoft.com/office/drawing/2014/main" id="{3E5AB8B2-9074-48EC-8EE3-7AFF199FA908}"/>
              </a:ext>
            </a:extLst>
          </p:cNvPr>
          <p:cNvCxnSpPr>
            <a:cxnSpLocks/>
            <a:endCxn id="94" idx="3"/>
          </p:cNvCxnSpPr>
          <p:nvPr/>
        </p:nvCxnSpPr>
        <p:spPr bwMode="auto">
          <a:xfrm rot="5400000">
            <a:off x="7407745" y="2936730"/>
            <a:ext cx="383694" cy="2338480"/>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Bildeforklaring formet som et rektangel 15">
            <a:extLst>
              <a:ext uri="{FF2B5EF4-FFF2-40B4-BE49-F238E27FC236}">
                <a16:creationId xmlns:a16="http://schemas.microsoft.com/office/drawing/2014/main" id="{1B02C561-006E-426D-AEC1-51E56C6A7E00}"/>
              </a:ext>
            </a:extLst>
          </p:cNvPr>
          <p:cNvSpPr>
            <a:spLocks noChangeAspect="1"/>
          </p:cNvSpPr>
          <p:nvPr/>
        </p:nvSpPr>
        <p:spPr bwMode="auto">
          <a:xfrm>
            <a:off x="4305125" y="3381928"/>
            <a:ext cx="1879002" cy="586319"/>
          </a:xfrm>
          <a:prstGeom prst="wedgeRoundRectCallout">
            <a:avLst>
              <a:gd name="adj1" fmla="val -58083"/>
              <a:gd name="adj2" fmla="val 11491"/>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noAutofit/>
          </a:bodyPr>
          <a:lstStyle/>
          <a:p>
            <a:pPr algn="ctr">
              <a:buNone/>
            </a:pPr>
            <a:r>
              <a:rPr lang="nb-NO" sz="1400" dirty="0"/>
              <a:t>Merknader, tilsyn eller Riksrevisjonen?</a:t>
            </a:r>
          </a:p>
        </p:txBody>
      </p:sp>
      <p:sp>
        <p:nvSpPr>
          <p:cNvPr id="102" name="Bildeforklaring formet som et rektangel 19">
            <a:extLst>
              <a:ext uri="{FF2B5EF4-FFF2-40B4-BE49-F238E27FC236}">
                <a16:creationId xmlns:a16="http://schemas.microsoft.com/office/drawing/2014/main" id="{47D7E42E-67C5-424C-ADAA-5BD4B7AFAF8B}"/>
              </a:ext>
            </a:extLst>
          </p:cNvPr>
          <p:cNvSpPr/>
          <p:nvPr/>
        </p:nvSpPr>
        <p:spPr bwMode="auto">
          <a:xfrm>
            <a:off x="3561006" y="2690438"/>
            <a:ext cx="1879002" cy="528659"/>
          </a:xfrm>
          <a:prstGeom prst="wedgeRoundRectCallout">
            <a:avLst>
              <a:gd name="adj1" fmla="val -35748"/>
              <a:gd name="adj2" fmla="val 81171"/>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algn="ctr">
              <a:buNone/>
            </a:pPr>
            <a:r>
              <a:rPr lang="nb-NO" sz="1400" dirty="0"/>
              <a:t>Internrevisjoner eller evalueringer?</a:t>
            </a:r>
          </a:p>
        </p:txBody>
      </p:sp>
      <p:sp>
        <p:nvSpPr>
          <p:cNvPr id="103" name="Bildeforklaring formet som et rektangel 16">
            <a:extLst>
              <a:ext uri="{FF2B5EF4-FFF2-40B4-BE49-F238E27FC236}">
                <a16:creationId xmlns:a16="http://schemas.microsoft.com/office/drawing/2014/main" id="{F37ED62B-0F27-45CE-A0B3-BDED1614239D}"/>
              </a:ext>
            </a:extLst>
          </p:cNvPr>
          <p:cNvSpPr/>
          <p:nvPr/>
        </p:nvSpPr>
        <p:spPr bwMode="auto">
          <a:xfrm>
            <a:off x="416179" y="3442960"/>
            <a:ext cx="1879002" cy="528659"/>
          </a:xfrm>
          <a:prstGeom prst="wedgeRoundRectCallout">
            <a:avLst>
              <a:gd name="adj1" fmla="val 61152"/>
              <a:gd name="adj2" fmla="val 24618"/>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nb-NO" sz="1400" i="0" u="none" strike="noStrike" cap="none" normalizeH="0" baseline="0" dirty="0">
                <a:ln>
                  <a:noFill/>
                </a:ln>
                <a:solidFill>
                  <a:schemeClr val="tx1"/>
                </a:solidFill>
                <a:effectLst/>
                <a:latin typeface="Arial" charset="0"/>
              </a:rPr>
              <a:t>Avvikssystem?</a:t>
            </a:r>
          </a:p>
        </p:txBody>
      </p:sp>
      <p:sp>
        <p:nvSpPr>
          <p:cNvPr id="104" name="Bildeforklaring formet som et rektangel 20">
            <a:extLst>
              <a:ext uri="{FF2B5EF4-FFF2-40B4-BE49-F238E27FC236}">
                <a16:creationId xmlns:a16="http://schemas.microsoft.com/office/drawing/2014/main" id="{60BF7718-B672-499B-9441-1FAC52F29636}"/>
              </a:ext>
            </a:extLst>
          </p:cNvPr>
          <p:cNvSpPr/>
          <p:nvPr/>
        </p:nvSpPr>
        <p:spPr bwMode="auto">
          <a:xfrm>
            <a:off x="891984" y="2690438"/>
            <a:ext cx="1879002" cy="528659"/>
          </a:xfrm>
          <a:prstGeom prst="wedgeRoundRectCallout">
            <a:avLst>
              <a:gd name="adj1" fmla="val 40245"/>
              <a:gd name="adj2" fmla="val 93903"/>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nb-NO" sz="1400" i="0" u="none" strike="noStrike" cap="none" normalizeH="0" baseline="0" dirty="0">
                <a:ln>
                  <a:noFill/>
                </a:ln>
                <a:solidFill>
                  <a:schemeClr val="tx1"/>
                </a:solidFill>
                <a:effectLst/>
                <a:latin typeface="Arial" charset="0"/>
              </a:rPr>
              <a:t>Risikovurderinger?</a:t>
            </a:r>
          </a:p>
        </p:txBody>
      </p:sp>
      <p:sp>
        <p:nvSpPr>
          <p:cNvPr id="105" name="Bildeforklaring formet som et rektangel 21">
            <a:extLst>
              <a:ext uri="{FF2B5EF4-FFF2-40B4-BE49-F238E27FC236}">
                <a16:creationId xmlns:a16="http://schemas.microsoft.com/office/drawing/2014/main" id="{9A222D75-197B-4F1D-A0CF-09C2F574EADB}"/>
              </a:ext>
            </a:extLst>
          </p:cNvPr>
          <p:cNvSpPr/>
          <p:nvPr/>
        </p:nvSpPr>
        <p:spPr bwMode="auto">
          <a:xfrm>
            <a:off x="2459307" y="2056442"/>
            <a:ext cx="1879002" cy="528659"/>
          </a:xfrm>
          <a:prstGeom prst="wedgeRoundRectCallout">
            <a:avLst>
              <a:gd name="adj1" fmla="val -12892"/>
              <a:gd name="adj2" fmla="val 217304"/>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algn="ctr">
              <a:buNone/>
            </a:pPr>
            <a:r>
              <a:rPr lang="nb-NO" sz="1400" dirty="0"/>
              <a:t>Brukerundersøkelser?</a:t>
            </a:r>
          </a:p>
        </p:txBody>
      </p:sp>
      <p:sp>
        <p:nvSpPr>
          <p:cNvPr id="106" name="Bildeforklaring formet som et rektangel 17">
            <a:extLst>
              <a:ext uri="{FF2B5EF4-FFF2-40B4-BE49-F238E27FC236}">
                <a16:creationId xmlns:a16="http://schemas.microsoft.com/office/drawing/2014/main" id="{A47DC594-2D04-4B23-95C9-3BB5C5E286BF}"/>
              </a:ext>
            </a:extLst>
          </p:cNvPr>
          <p:cNvSpPr/>
          <p:nvPr/>
        </p:nvSpPr>
        <p:spPr bwMode="auto">
          <a:xfrm>
            <a:off x="1155552" y="4214130"/>
            <a:ext cx="1879002" cy="528659"/>
          </a:xfrm>
          <a:prstGeom prst="wedgeRoundRectCallout">
            <a:avLst>
              <a:gd name="adj1" fmla="val 52151"/>
              <a:gd name="adj2" fmla="val -81909"/>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kumimoji="0" lang="nb-NO" sz="1400" i="0" u="none" strike="noStrike" cap="none" normalizeH="0" baseline="0" dirty="0">
                <a:ln>
                  <a:noFill/>
                </a:ln>
                <a:solidFill>
                  <a:schemeClr val="tx1"/>
                </a:solidFill>
                <a:effectLst/>
                <a:latin typeface="Arial" charset="0"/>
              </a:rPr>
              <a:t>Resultater fra oppfølginger og rapportering</a:t>
            </a:r>
          </a:p>
        </p:txBody>
      </p:sp>
      <p:sp>
        <p:nvSpPr>
          <p:cNvPr id="107" name="Bildeforklaring formet som et rektangel 22">
            <a:extLst>
              <a:ext uri="{FF2B5EF4-FFF2-40B4-BE49-F238E27FC236}">
                <a16:creationId xmlns:a16="http://schemas.microsoft.com/office/drawing/2014/main" id="{B23037A5-1B28-4BBE-AE97-E96FC847EB53}"/>
              </a:ext>
            </a:extLst>
          </p:cNvPr>
          <p:cNvSpPr/>
          <p:nvPr/>
        </p:nvSpPr>
        <p:spPr bwMode="auto">
          <a:xfrm>
            <a:off x="6382767" y="2690438"/>
            <a:ext cx="1879002" cy="528659"/>
          </a:xfrm>
          <a:prstGeom prst="wedgeRoundRectCallout">
            <a:avLst>
              <a:gd name="adj1" fmla="val 37896"/>
              <a:gd name="adj2" fmla="val 86849"/>
              <a:gd name="adj3" fmla="val 16667"/>
            </a:avLst>
          </a:prstGeom>
          <a:solidFill>
            <a:schemeClr val="bg2"/>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nb-NO" sz="1400" dirty="0"/>
              <a:t>Etatsstyringsdialogen</a:t>
            </a:r>
            <a:endParaRPr kumimoji="0" lang="nb-NO" sz="1400" i="0" u="none" strike="noStrike" cap="none" normalizeH="0" baseline="0" dirty="0">
              <a:ln>
                <a:noFill/>
              </a:ln>
              <a:solidFill>
                <a:schemeClr val="tx1"/>
              </a:solidFill>
              <a:effectLst/>
            </a:endParaRPr>
          </a:p>
        </p:txBody>
      </p:sp>
      <p:sp>
        <p:nvSpPr>
          <p:cNvPr id="108" name="Bildeforklaring formet som et rektangel 23">
            <a:extLst>
              <a:ext uri="{FF2B5EF4-FFF2-40B4-BE49-F238E27FC236}">
                <a16:creationId xmlns:a16="http://schemas.microsoft.com/office/drawing/2014/main" id="{9736F2AA-2046-4514-AD8F-3AACB782B9E2}"/>
              </a:ext>
            </a:extLst>
          </p:cNvPr>
          <p:cNvSpPr/>
          <p:nvPr/>
        </p:nvSpPr>
        <p:spPr bwMode="auto">
          <a:xfrm>
            <a:off x="7853003" y="2056442"/>
            <a:ext cx="1879002" cy="528659"/>
          </a:xfrm>
          <a:prstGeom prst="wedgeRoundRectCallout">
            <a:avLst>
              <a:gd name="adj1" fmla="val 3772"/>
              <a:gd name="adj2" fmla="val 194302"/>
              <a:gd name="adj3" fmla="val 16667"/>
            </a:avLst>
          </a:prstGeom>
          <a:solidFill>
            <a:schemeClr val="bg2"/>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nb-NO" sz="1400" dirty="0"/>
              <a:t>Dialog med Riksrevisjonen</a:t>
            </a:r>
            <a:endParaRPr kumimoji="0" lang="nb-NO" sz="1400" i="0" u="none" strike="noStrike" cap="none" normalizeH="0" baseline="0" dirty="0">
              <a:ln>
                <a:noFill/>
              </a:ln>
              <a:solidFill>
                <a:schemeClr val="tx1"/>
              </a:solidFill>
              <a:effectLst/>
            </a:endParaRPr>
          </a:p>
        </p:txBody>
      </p:sp>
      <p:sp>
        <p:nvSpPr>
          <p:cNvPr id="109" name="Bildeforklaring formet som et rektangel 25">
            <a:extLst>
              <a:ext uri="{FF2B5EF4-FFF2-40B4-BE49-F238E27FC236}">
                <a16:creationId xmlns:a16="http://schemas.microsoft.com/office/drawing/2014/main" id="{3403CFB8-94E6-4194-99C3-EA6C2DC72AC2}"/>
              </a:ext>
            </a:extLst>
          </p:cNvPr>
          <p:cNvSpPr/>
          <p:nvPr/>
        </p:nvSpPr>
        <p:spPr bwMode="auto">
          <a:xfrm>
            <a:off x="9323239" y="2690438"/>
            <a:ext cx="1879002" cy="528659"/>
          </a:xfrm>
          <a:prstGeom prst="wedgeRoundRectCallout">
            <a:avLst>
              <a:gd name="adj1" fmla="val -49445"/>
              <a:gd name="adj2" fmla="val 85643"/>
              <a:gd name="adj3" fmla="val 16667"/>
            </a:avLst>
          </a:prstGeom>
          <a:solidFill>
            <a:schemeClr val="bg2"/>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nb-NO" sz="1400" dirty="0"/>
              <a:t>Vesentlighetskriterier</a:t>
            </a:r>
            <a:endParaRPr kumimoji="0" lang="nb-NO" sz="1400" i="0" u="none" strike="noStrike" cap="none" normalizeH="0" baseline="0" dirty="0">
              <a:ln>
                <a:noFill/>
              </a:ln>
              <a:solidFill>
                <a:schemeClr val="tx1"/>
              </a:solidFill>
              <a:effectLst/>
            </a:endParaRPr>
          </a:p>
        </p:txBody>
      </p:sp>
      <p:sp>
        <p:nvSpPr>
          <p:cNvPr id="110" name="Bildeforklaring formet som et rektangel 26">
            <a:extLst>
              <a:ext uri="{FF2B5EF4-FFF2-40B4-BE49-F238E27FC236}">
                <a16:creationId xmlns:a16="http://schemas.microsoft.com/office/drawing/2014/main" id="{BCD0A837-E896-49F2-A746-7C9C2D0C96FB}"/>
              </a:ext>
            </a:extLst>
          </p:cNvPr>
          <p:cNvSpPr/>
          <p:nvPr/>
        </p:nvSpPr>
        <p:spPr bwMode="auto">
          <a:xfrm>
            <a:off x="9896820" y="3462816"/>
            <a:ext cx="1879002" cy="528659"/>
          </a:xfrm>
          <a:prstGeom prst="wedgeRoundRectCallout">
            <a:avLst>
              <a:gd name="adj1" fmla="val -69767"/>
              <a:gd name="adj2" fmla="val 2944"/>
              <a:gd name="adj3" fmla="val 16667"/>
            </a:avLst>
          </a:prstGeom>
          <a:solidFill>
            <a:schemeClr val="bg2"/>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nb-NO" sz="1400" dirty="0"/>
              <a:t>Ledelsens risikotoleranse</a:t>
            </a:r>
            <a:endParaRPr kumimoji="0" lang="nb-NO" sz="1400" i="0" u="none" strike="noStrike" cap="none" normalizeH="0" baseline="0" dirty="0">
              <a:ln>
                <a:noFill/>
              </a:ln>
              <a:solidFill>
                <a:schemeClr val="tx1"/>
              </a:solidFill>
              <a:effectLst/>
            </a:endParaRPr>
          </a:p>
        </p:txBody>
      </p:sp>
      <p:sp>
        <p:nvSpPr>
          <p:cNvPr id="111" name="Bildeforklaring formet som et rektangel 27">
            <a:extLst>
              <a:ext uri="{FF2B5EF4-FFF2-40B4-BE49-F238E27FC236}">
                <a16:creationId xmlns:a16="http://schemas.microsoft.com/office/drawing/2014/main" id="{0711F4DD-C49E-4C43-A4ED-CC3600134595}"/>
              </a:ext>
            </a:extLst>
          </p:cNvPr>
          <p:cNvSpPr/>
          <p:nvPr/>
        </p:nvSpPr>
        <p:spPr bwMode="auto">
          <a:xfrm>
            <a:off x="8863888" y="4244307"/>
            <a:ext cx="1879002" cy="586319"/>
          </a:xfrm>
          <a:prstGeom prst="wedgeRoundRectCallout">
            <a:avLst>
              <a:gd name="adj1" fmla="val -37996"/>
              <a:gd name="adj2" fmla="val -99214"/>
              <a:gd name="adj3" fmla="val 16667"/>
            </a:avLst>
          </a:prstGeom>
          <a:solidFill>
            <a:schemeClr val="bg2"/>
          </a:solidFill>
          <a:ln w="9525" cap="flat" cmpd="sng" algn="ctr">
            <a:no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None/>
              <a:tabLst/>
            </a:pPr>
            <a:r>
              <a:rPr lang="nb-NO" sz="1400" dirty="0"/>
              <a:t>Krav</a:t>
            </a:r>
            <a:endParaRPr kumimoji="0" lang="nb-NO" sz="1400" i="0" u="none" strike="noStrike" cap="none" normalizeH="0" baseline="0" dirty="0">
              <a:ln>
                <a:noFill/>
              </a:ln>
              <a:solidFill>
                <a:schemeClr val="tx1"/>
              </a:solidFill>
              <a:effectLst/>
            </a:endParaRPr>
          </a:p>
        </p:txBody>
      </p:sp>
      <p:sp>
        <p:nvSpPr>
          <p:cNvPr id="92" name="TekstSylinder 6">
            <a:extLst>
              <a:ext uri="{FF2B5EF4-FFF2-40B4-BE49-F238E27FC236}">
                <a16:creationId xmlns:a16="http://schemas.microsoft.com/office/drawing/2014/main" id="{6C2F0DBA-F0C4-4CAF-8BCD-4AE92E39D383}"/>
              </a:ext>
            </a:extLst>
          </p:cNvPr>
          <p:cNvSpPr txBox="1">
            <a:spLocks noChangeAspect="1"/>
          </p:cNvSpPr>
          <p:nvPr/>
        </p:nvSpPr>
        <p:spPr>
          <a:xfrm>
            <a:off x="2540179" y="3461609"/>
            <a:ext cx="1644372" cy="488058"/>
          </a:xfrm>
          <a:prstGeom prst="roundRect">
            <a:avLst/>
          </a:prstGeom>
          <a:solidFill>
            <a:schemeClr val="accent3"/>
          </a:solidFill>
          <a:ln>
            <a:noFill/>
          </a:ln>
        </p:spPr>
        <p:txBody>
          <a:bodyPr wrap="square" lIns="72000" tIns="72000" rIns="72000" bIns="72000" rtlCol="0" anchor="ctr">
            <a:noAutofit/>
          </a:bodyPr>
          <a:lstStyle/>
          <a:p>
            <a:pPr algn="ctr">
              <a:buNone/>
            </a:pPr>
            <a:r>
              <a:rPr lang="nb-NO" sz="1400" b="1" dirty="0">
                <a:solidFill>
                  <a:schemeClr val="bg1"/>
                </a:solidFill>
              </a:rPr>
              <a:t>Status IK  </a:t>
            </a:r>
          </a:p>
        </p:txBody>
      </p:sp>
      <p:sp>
        <p:nvSpPr>
          <p:cNvPr id="93" name="TekstSylinder 7">
            <a:extLst>
              <a:ext uri="{FF2B5EF4-FFF2-40B4-BE49-F238E27FC236}">
                <a16:creationId xmlns:a16="http://schemas.microsoft.com/office/drawing/2014/main" id="{6E5DA50E-DEE8-4CF5-87FF-BCFF808D56F4}"/>
              </a:ext>
            </a:extLst>
          </p:cNvPr>
          <p:cNvSpPr txBox="1">
            <a:spLocks noChangeAspect="1"/>
          </p:cNvSpPr>
          <p:nvPr/>
        </p:nvSpPr>
        <p:spPr>
          <a:xfrm>
            <a:off x="7946645" y="3461609"/>
            <a:ext cx="1644372" cy="488058"/>
          </a:xfrm>
          <a:prstGeom prst="roundRect">
            <a:avLst/>
          </a:prstGeom>
          <a:solidFill>
            <a:schemeClr val="accent3"/>
          </a:solidFill>
          <a:ln>
            <a:noFill/>
          </a:ln>
        </p:spPr>
        <p:txBody>
          <a:bodyPr wrap="square" lIns="72000" tIns="72000" rIns="72000" bIns="72000" rtlCol="0" anchor="ctr">
            <a:noAutofit/>
          </a:bodyPr>
          <a:lstStyle/>
          <a:p>
            <a:pPr algn="ctr">
              <a:buNone/>
            </a:pPr>
            <a:r>
              <a:rPr lang="nb-NO" sz="1400" b="1" dirty="0">
                <a:solidFill>
                  <a:schemeClr val="bg1"/>
                </a:solidFill>
              </a:rPr>
              <a:t>Ambisjon IK</a:t>
            </a:r>
          </a:p>
        </p:txBody>
      </p:sp>
      <p:sp>
        <p:nvSpPr>
          <p:cNvPr id="94" name="Rektangel 8">
            <a:extLst>
              <a:ext uri="{FF2B5EF4-FFF2-40B4-BE49-F238E27FC236}">
                <a16:creationId xmlns:a16="http://schemas.microsoft.com/office/drawing/2014/main" id="{F145E089-6202-4BA4-A96E-ACC3AABDD279}"/>
              </a:ext>
            </a:extLst>
          </p:cNvPr>
          <p:cNvSpPr/>
          <p:nvPr/>
        </p:nvSpPr>
        <p:spPr bwMode="auto">
          <a:xfrm>
            <a:off x="5700845" y="4117392"/>
            <a:ext cx="729507" cy="360850"/>
          </a:xfrm>
          <a:prstGeom prst="rect">
            <a:avLst/>
          </a:prstGeom>
          <a:noFill/>
          <a:ln>
            <a:noFill/>
          </a:ln>
        </p:spPr>
        <p:txBody>
          <a:bodyPr wrap="square" lIns="72000" tIns="72000" rIns="72000" bIns="72000" rtlCol="0">
            <a:spAutoFit/>
          </a:bodyPr>
          <a:lstStyle/>
          <a:p>
            <a:pPr algn="ctr">
              <a:buNone/>
            </a:pPr>
            <a:r>
              <a:rPr lang="nb-NO" sz="1400" b="1" dirty="0"/>
              <a:t>Gap?</a:t>
            </a:r>
          </a:p>
        </p:txBody>
      </p:sp>
      <p:sp>
        <p:nvSpPr>
          <p:cNvPr id="35" name="Isosceles Triangle 34">
            <a:extLst>
              <a:ext uri="{FF2B5EF4-FFF2-40B4-BE49-F238E27FC236}">
                <a16:creationId xmlns:a16="http://schemas.microsoft.com/office/drawing/2014/main" id="{5899A155-D520-44EB-872E-B0AF6A962596}"/>
              </a:ext>
            </a:extLst>
          </p:cNvPr>
          <p:cNvSpPr/>
          <p:nvPr/>
        </p:nvSpPr>
        <p:spPr>
          <a:xfrm rot="10800000">
            <a:off x="4268375" y="4807874"/>
            <a:ext cx="3594448" cy="26888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dirty="0" err="1"/>
          </a:p>
        </p:txBody>
      </p:sp>
    </p:spTree>
    <p:extLst>
      <p:ext uri="{BB962C8B-B14F-4D97-AF65-F5344CB8AC3E}">
        <p14:creationId xmlns:p14="http://schemas.microsoft.com/office/powerpoint/2010/main" val="1235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0575ADA-98AB-4EB6-BBFC-F85C4ED211A5}"/>
              </a:ext>
            </a:extLst>
          </p:cNvPr>
          <p:cNvSpPr>
            <a:spLocks noGrp="1"/>
          </p:cNvSpPr>
          <p:nvPr>
            <p:ph sz="half" idx="1"/>
          </p:nvPr>
        </p:nvSpPr>
        <p:spPr>
          <a:xfrm>
            <a:off x="533400" y="1717675"/>
            <a:ext cx="5400675" cy="4232275"/>
          </a:xfrm>
        </p:spPr>
        <p:txBody>
          <a:bodyPr>
            <a:normAutofit lnSpcReduction="10000"/>
          </a:bodyPr>
          <a:lstStyle/>
          <a:p>
            <a:pPr>
              <a:lnSpc>
                <a:spcPct val="90000"/>
              </a:lnSpc>
            </a:pPr>
            <a:r>
              <a:rPr lang="nb-NO" b="1" dirty="0"/>
              <a:t>Hva er internkontroll?</a:t>
            </a:r>
          </a:p>
          <a:p>
            <a:pPr lvl="1">
              <a:lnSpc>
                <a:spcPct val="90000"/>
              </a:lnSpc>
            </a:pPr>
            <a:r>
              <a:rPr lang="nb-NO" dirty="0"/>
              <a:t>Hva er internkontroll i en statlig kontekst? </a:t>
            </a:r>
          </a:p>
          <a:p>
            <a:pPr lvl="1">
              <a:lnSpc>
                <a:spcPct val="90000"/>
              </a:lnSpc>
            </a:pPr>
            <a:r>
              <a:rPr lang="nb-NO" dirty="0"/>
              <a:t>Krav til internkontroll</a:t>
            </a:r>
          </a:p>
          <a:p>
            <a:pPr>
              <a:lnSpc>
                <a:spcPct val="90000"/>
              </a:lnSpc>
            </a:pPr>
            <a:r>
              <a:rPr lang="nb-NO" b="1" dirty="0"/>
              <a:t>Hvorfor må vi sørge for god internkontroll i staten?</a:t>
            </a:r>
          </a:p>
          <a:p>
            <a:pPr lvl="1">
              <a:lnSpc>
                <a:spcPct val="90000"/>
              </a:lnSpc>
            </a:pPr>
            <a:r>
              <a:rPr lang="nb-NO" dirty="0"/>
              <a:t>Hvorfor skal vi bruke tid og ressurser på det? </a:t>
            </a:r>
          </a:p>
          <a:p>
            <a:pPr>
              <a:lnSpc>
                <a:spcPct val="90000"/>
              </a:lnSpc>
            </a:pPr>
            <a:r>
              <a:rPr lang="nb-NO" b="1" dirty="0"/>
              <a:t>Hvordan etablere og forbedre internkontroll?</a:t>
            </a:r>
          </a:p>
          <a:p>
            <a:pPr lvl="1">
              <a:lnSpc>
                <a:spcPct val="90000"/>
              </a:lnSpc>
            </a:pPr>
            <a:r>
              <a:rPr lang="nb-NO" dirty="0"/>
              <a:t>Et godt fundament for internkontroll</a:t>
            </a:r>
          </a:p>
          <a:p>
            <a:pPr lvl="1">
              <a:lnSpc>
                <a:spcPct val="90000"/>
              </a:lnSpc>
            </a:pPr>
            <a:r>
              <a:rPr lang="nb-NO" dirty="0"/>
              <a:t>En strukturert metode i seks steg for å etablere og forbedre internkontrollen</a:t>
            </a:r>
          </a:p>
          <a:p>
            <a:pPr>
              <a:lnSpc>
                <a:spcPct val="90000"/>
              </a:lnSpc>
            </a:pPr>
            <a:r>
              <a:rPr lang="nb-NO" b="1" dirty="0"/>
              <a:t>Oppsummering </a:t>
            </a:r>
          </a:p>
          <a:p>
            <a:pPr>
              <a:lnSpc>
                <a:spcPct val="90000"/>
              </a:lnSpc>
            </a:pPr>
            <a:endParaRPr lang="nb-NO" sz="2000" dirty="0"/>
          </a:p>
        </p:txBody>
      </p:sp>
      <p:pic>
        <p:nvPicPr>
          <p:cNvPr id="6" name="Plassholder for bilde 5" descr="Et bilde som inneholder klokke&#10;&#10;Automatisk generert beskrivelse">
            <a:extLst>
              <a:ext uri="{FF2B5EF4-FFF2-40B4-BE49-F238E27FC236}">
                <a16:creationId xmlns:a16="http://schemas.microsoft.com/office/drawing/2014/main" id="{3A25EE23-BEB3-4BD9-BFD9-C3F8C246930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2"/>
          <a:stretch/>
        </p:blipFill>
        <p:spPr>
          <a:xfrm>
            <a:off x="6219826" y="1717675"/>
            <a:ext cx="5418138" cy="4232275"/>
          </a:xfrm>
          <a:noFill/>
        </p:spPr>
      </p:pic>
      <p:sp>
        <p:nvSpPr>
          <p:cNvPr id="2" name="Tittel 1">
            <a:extLst>
              <a:ext uri="{FF2B5EF4-FFF2-40B4-BE49-F238E27FC236}">
                <a16:creationId xmlns:a16="http://schemas.microsoft.com/office/drawing/2014/main" id="{7A365242-16CE-43D5-88A9-EB91A1373976}"/>
              </a:ext>
            </a:extLst>
          </p:cNvPr>
          <p:cNvSpPr>
            <a:spLocks noGrp="1"/>
          </p:cNvSpPr>
          <p:nvPr>
            <p:ph type="title"/>
          </p:nvPr>
        </p:nvSpPr>
        <p:spPr>
          <a:xfrm>
            <a:off x="536575" y="441325"/>
            <a:ext cx="11101388" cy="701675"/>
          </a:xfrm>
        </p:spPr>
        <p:txBody>
          <a:bodyPr anchor="t">
            <a:normAutofit/>
          </a:bodyPr>
          <a:lstStyle/>
          <a:p>
            <a:r>
              <a:rPr lang="nb-NO" dirty="0"/>
              <a:t>Innhold</a:t>
            </a:r>
          </a:p>
        </p:txBody>
      </p:sp>
    </p:spTree>
    <p:extLst>
      <p:ext uri="{BB962C8B-B14F-4D97-AF65-F5344CB8AC3E}">
        <p14:creationId xmlns:p14="http://schemas.microsoft.com/office/powerpoint/2010/main" val="398691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291C356-6131-4E05-8157-FB3982F8DF9E}"/>
              </a:ext>
            </a:extLst>
          </p:cNvPr>
          <p:cNvGrpSpPr/>
          <p:nvPr/>
        </p:nvGrpSpPr>
        <p:grpSpPr>
          <a:xfrm>
            <a:off x="8147360" y="1966281"/>
            <a:ext cx="3424015" cy="4140336"/>
            <a:chOff x="8192368" y="1964707"/>
            <a:chExt cx="3424015" cy="4140336"/>
          </a:xfrm>
        </p:grpSpPr>
        <p:sp>
          <p:nvSpPr>
            <p:cNvPr id="52" name="Rectangle: Rounded Corners 51">
              <a:extLst>
                <a:ext uri="{FF2B5EF4-FFF2-40B4-BE49-F238E27FC236}">
                  <a16:creationId xmlns:a16="http://schemas.microsoft.com/office/drawing/2014/main" id="{751A2799-6CA9-4FF2-A1E8-C2522E6EAD41}"/>
                </a:ext>
              </a:extLst>
            </p:cNvPr>
            <p:cNvSpPr/>
            <p:nvPr/>
          </p:nvSpPr>
          <p:spPr>
            <a:xfrm>
              <a:off x="8192368" y="1964707"/>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Ledelsen vurdere hvilke sentrale aktiviteter/prosesser, systemer og verdier det er behov for å ha særlig god internkontroll på</a:t>
              </a:r>
            </a:p>
          </p:txBody>
        </p:sp>
        <p:grpSp>
          <p:nvGrpSpPr>
            <p:cNvPr id="9" name="Group 8">
              <a:extLst>
                <a:ext uri="{FF2B5EF4-FFF2-40B4-BE49-F238E27FC236}">
                  <a16:creationId xmlns:a16="http://schemas.microsoft.com/office/drawing/2014/main" id="{C8903350-10F0-465A-8681-0849C80373F7}"/>
                </a:ext>
              </a:extLst>
            </p:cNvPr>
            <p:cNvGrpSpPr/>
            <p:nvPr/>
          </p:nvGrpSpPr>
          <p:grpSpPr>
            <a:xfrm>
              <a:off x="8583995" y="3790035"/>
              <a:ext cx="2640766" cy="1557646"/>
              <a:chOff x="8972791" y="4098382"/>
              <a:chExt cx="1986535" cy="1171750"/>
            </a:xfrm>
          </p:grpSpPr>
          <p:sp>
            <p:nvSpPr>
              <p:cNvPr id="15" name="Rectangle: Rounded Corners 14">
                <a:extLst>
                  <a:ext uri="{FF2B5EF4-FFF2-40B4-BE49-F238E27FC236}">
                    <a16:creationId xmlns:a16="http://schemas.microsoft.com/office/drawing/2014/main" id="{FE3F0CF6-CBAE-4F4A-9553-34FC0D2BC2B4}"/>
                  </a:ext>
                </a:extLst>
              </p:cNvPr>
              <p:cNvSpPr/>
              <p:nvPr/>
            </p:nvSpPr>
            <p:spPr>
              <a:xfrm>
                <a:off x="8972792" y="4098382"/>
                <a:ext cx="1986534" cy="3392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nb-NO" sz="1200" dirty="0">
                    <a:solidFill>
                      <a:schemeClr val="bg1"/>
                    </a:solidFill>
                  </a:rPr>
                  <a:t>Kritiske aktiviteter, prosesser, systemer for måloppnåelse?</a:t>
                </a:r>
              </a:p>
            </p:txBody>
          </p:sp>
          <p:sp>
            <p:nvSpPr>
              <p:cNvPr id="63" name="Rectangle: Rounded Corners 62">
                <a:extLst>
                  <a:ext uri="{FF2B5EF4-FFF2-40B4-BE49-F238E27FC236}">
                    <a16:creationId xmlns:a16="http://schemas.microsoft.com/office/drawing/2014/main" id="{E1FBE9D5-865D-43BE-83B0-36DF51E5037E}"/>
                  </a:ext>
                </a:extLst>
              </p:cNvPr>
              <p:cNvSpPr/>
              <p:nvPr/>
            </p:nvSpPr>
            <p:spPr>
              <a:xfrm>
                <a:off x="8972792" y="4507450"/>
                <a:ext cx="1986534" cy="3392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nb-NO" sz="1200" dirty="0">
                    <a:solidFill>
                      <a:schemeClr val="bg1"/>
                    </a:solidFill>
                  </a:rPr>
                  <a:t>Sikringsverdige objekter?</a:t>
                </a:r>
              </a:p>
            </p:txBody>
          </p:sp>
          <p:sp>
            <p:nvSpPr>
              <p:cNvPr id="92" name="Rectangle: Rounded Corners 91">
                <a:extLst>
                  <a:ext uri="{FF2B5EF4-FFF2-40B4-BE49-F238E27FC236}">
                    <a16:creationId xmlns:a16="http://schemas.microsoft.com/office/drawing/2014/main" id="{F00EF513-E16C-444F-96B9-18481D150151}"/>
                  </a:ext>
                </a:extLst>
              </p:cNvPr>
              <p:cNvSpPr/>
              <p:nvPr/>
            </p:nvSpPr>
            <p:spPr>
              <a:xfrm>
                <a:off x="8972791" y="4930849"/>
                <a:ext cx="1986534" cy="33928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nb-NO" sz="1100" dirty="0">
                    <a:solidFill>
                      <a:schemeClr val="bg1"/>
                    </a:solidFill>
                  </a:rPr>
                  <a:t>Særskilte krav til internkontroll i regelverk på avgrensede områder? </a:t>
                </a:r>
              </a:p>
            </p:txBody>
          </p:sp>
        </p:grpSp>
      </p:grpSp>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08354" y="322866"/>
            <a:ext cx="9715825" cy="701675"/>
          </a:xfrm>
        </p:spPr>
        <p:txBody>
          <a:bodyPr/>
          <a:lstStyle/>
          <a:p>
            <a:r>
              <a:rPr lang="nb-NO" sz="2400" dirty="0"/>
              <a:t>Risikovurderinger blir gjennomført på overordnet nivå</a:t>
            </a:r>
          </a:p>
        </p:txBody>
      </p:sp>
      <p:grpSp>
        <p:nvGrpSpPr>
          <p:cNvPr id="152" name="Group 151">
            <a:extLst>
              <a:ext uri="{FF2B5EF4-FFF2-40B4-BE49-F238E27FC236}">
                <a16:creationId xmlns:a16="http://schemas.microsoft.com/office/drawing/2014/main" id="{6AAD084F-713F-4CF0-A96A-70B0BC039715}"/>
              </a:ext>
            </a:extLst>
          </p:cNvPr>
          <p:cNvGrpSpPr>
            <a:grpSpLocks noChangeAspect="1"/>
          </p:cNvGrpSpPr>
          <p:nvPr/>
        </p:nvGrpSpPr>
        <p:grpSpPr>
          <a:xfrm>
            <a:off x="10218599" y="192985"/>
            <a:ext cx="1440000" cy="1440000"/>
            <a:chOff x="7962857" y="2191815"/>
            <a:chExt cx="1699926" cy="1699926"/>
          </a:xfrm>
        </p:grpSpPr>
        <p:sp>
          <p:nvSpPr>
            <p:cNvPr id="153" name="Circle: Hollow 152">
              <a:extLst>
                <a:ext uri="{FF2B5EF4-FFF2-40B4-BE49-F238E27FC236}">
                  <a16:creationId xmlns:a16="http://schemas.microsoft.com/office/drawing/2014/main" id="{2DE8B654-3590-44C7-87C6-72DCD70A1D9C}"/>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54" name="Oval 153">
              <a:extLst>
                <a:ext uri="{FF2B5EF4-FFF2-40B4-BE49-F238E27FC236}">
                  <a16:creationId xmlns:a16="http://schemas.microsoft.com/office/drawing/2014/main" id="{5F03DED3-C64C-4869-B2D4-A157F10DAC23}"/>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155" name="Isosceles Triangle 154">
              <a:extLst>
                <a:ext uri="{FF2B5EF4-FFF2-40B4-BE49-F238E27FC236}">
                  <a16:creationId xmlns:a16="http://schemas.microsoft.com/office/drawing/2014/main" id="{7174132F-1C3D-4497-8F65-2332E2654047}"/>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156" name="Rectangle 155">
              <a:extLst>
                <a:ext uri="{FF2B5EF4-FFF2-40B4-BE49-F238E27FC236}">
                  <a16:creationId xmlns:a16="http://schemas.microsoft.com/office/drawing/2014/main" id="{1E691541-32A5-400E-8E52-9292A1D6D7E9}"/>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157" name="Rectangle 156">
              <a:extLst>
                <a:ext uri="{FF2B5EF4-FFF2-40B4-BE49-F238E27FC236}">
                  <a16:creationId xmlns:a16="http://schemas.microsoft.com/office/drawing/2014/main" id="{2D91FEE0-25F8-4437-93E2-7C2EEE358728}"/>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158" name="Rectangle 157">
              <a:extLst>
                <a:ext uri="{FF2B5EF4-FFF2-40B4-BE49-F238E27FC236}">
                  <a16:creationId xmlns:a16="http://schemas.microsoft.com/office/drawing/2014/main" id="{DA846EC5-72B7-4406-8AF7-3753CA66862B}"/>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Risikovurdering</a:t>
              </a:r>
            </a:p>
          </p:txBody>
        </p:sp>
        <p:sp>
          <p:nvSpPr>
            <p:cNvPr id="159" name="Rectangle 158">
              <a:extLst>
                <a:ext uri="{FF2B5EF4-FFF2-40B4-BE49-F238E27FC236}">
                  <a16:creationId xmlns:a16="http://schemas.microsoft.com/office/drawing/2014/main" id="{FD4ED8A1-4146-4BDC-BB6A-ABDCDF7E9AA1}"/>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160" name="Rectangle 159">
              <a:extLst>
                <a:ext uri="{FF2B5EF4-FFF2-40B4-BE49-F238E27FC236}">
                  <a16:creationId xmlns:a16="http://schemas.microsoft.com/office/drawing/2014/main" id="{661864B6-C714-45D4-9ACC-8E9E0C805FF9}"/>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161" name="Rectangle 160">
              <a:extLst>
                <a:ext uri="{FF2B5EF4-FFF2-40B4-BE49-F238E27FC236}">
                  <a16:creationId xmlns:a16="http://schemas.microsoft.com/office/drawing/2014/main" id="{D4938BE1-661D-4763-A307-036E6184B5FC}"/>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162" name="TextBox 161">
              <a:extLst>
                <a:ext uri="{FF2B5EF4-FFF2-40B4-BE49-F238E27FC236}">
                  <a16:creationId xmlns:a16="http://schemas.microsoft.com/office/drawing/2014/main" id="{F7C3EEAB-E5CE-4DCA-A0A6-517861FF5154}"/>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163" name="TextBox 162">
              <a:extLst>
                <a:ext uri="{FF2B5EF4-FFF2-40B4-BE49-F238E27FC236}">
                  <a16:creationId xmlns:a16="http://schemas.microsoft.com/office/drawing/2014/main" id="{149C8FAC-1CF2-49A8-8DCC-E5572189E520}"/>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164" name="TextBox 163">
              <a:extLst>
                <a:ext uri="{FF2B5EF4-FFF2-40B4-BE49-F238E27FC236}">
                  <a16:creationId xmlns:a16="http://schemas.microsoft.com/office/drawing/2014/main" id="{5F1689AF-A8D4-4DCD-85C6-BAD4724E7F05}"/>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165" name="Half Frame 164">
              <a:extLst>
                <a:ext uri="{FF2B5EF4-FFF2-40B4-BE49-F238E27FC236}">
                  <a16:creationId xmlns:a16="http://schemas.microsoft.com/office/drawing/2014/main" id="{D4F60D84-EC05-4EF8-9B9D-B345ED720B2E}"/>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66" name="Half Frame 165">
              <a:extLst>
                <a:ext uri="{FF2B5EF4-FFF2-40B4-BE49-F238E27FC236}">
                  <a16:creationId xmlns:a16="http://schemas.microsoft.com/office/drawing/2014/main" id="{DA538D28-1C50-4F6E-AB8D-69154E9656F7}"/>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67" name="Half Frame 166">
              <a:extLst>
                <a:ext uri="{FF2B5EF4-FFF2-40B4-BE49-F238E27FC236}">
                  <a16:creationId xmlns:a16="http://schemas.microsoft.com/office/drawing/2014/main" id="{F03B7037-51F1-42E9-9890-5634C5EF71B0}"/>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68" name="Half Frame 167">
              <a:extLst>
                <a:ext uri="{FF2B5EF4-FFF2-40B4-BE49-F238E27FC236}">
                  <a16:creationId xmlns:a16="http://schemas.microsoft.com/office/drawing/2014/main" id="{46080DFF-2F60-446A-BD50-DFC45EA02FE7}"/>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69" name="Freeform: Shape 168">
              <a:extLst>
                <a:ext uri="{FF2B5EF4-FFF2-40B4-BE49-F238E27FC236}">
                  <a16:creationId xmlns:a16="http://schemas.microsoft.com/office/drawing/2014/main" id="{0F961D65-4325-45B2-AA3D-A09962F8FD99}"/>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70" name="Half Frame 169">
              <a:extLst>
                <a:ext uri="{FF2B5EF4-FFF2-40B4-BE49-F238E27FC236}">
                  <a16:creationId xmlns:a16="http://schemas.microsoft.com/office/drawing/2014/main" id="{7D5B3FF6-3177-4A0B-B296-5D4B600B87E6}"/>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71" name="Half Frame 170">
              <a:extLst>
                <a:ext uri="{FF2B5EF4-FFF2-40B4-BE49-F238E27FC236}">
                  <a16:creationId xmlns:a16="http://schemas.microsoft.com/office/drawing/2014/main" id="{32A659F9-27B7-40A3-A04A-F86242F1C7DA}"/>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grpSp>
        <p:nvGrpSpPr>
          <p:cNvPr id="22" name="Group 21">
            <a:extLst>
              <a:ext uri="{FF2B5EF4-FFF2-40B4-BE49-F238E27FC236}">
                <a16:creationId xmlns:a16="http://schemas.microsoft.com/office/drawing/2014/main" id="{A79A2173-8CB8-4D15-B94B-1BD4D9263CE8}"/>
              </a:ext>
            </a:extLst>
          </p:cNvPr>
          <p:cNvGrpSpPr/>
          <p:nvPr/>
        </p:nvGrpSpPr>
        <p:grpSpPr>
          <a:xfrm>
            <a:off x="455301" y="1966281"/>
            <a:ext cx="3424015" cy="4140336"/>
            <a:chOff x="618991" y="1967856"/>
            <a:chExt cx="3424015" cy="4140336"/>
          </a:xfrm>
        </p:grpSpPr>
        <p:sp>
          <p:nvSpPr>
            <p:cNvPr id="47" name="Rectangle: Rounded Corners 46">
              <a:extLst>
                <a:ext uri="{FF2B5EF4-FFF2-40B4-BE49-F238E27FC236}">
                  <a16:creationId xmlns:a16="http://schemas.microsoft.com/office/drawing/2014/main" id="{7B4645E3-D6C8-4676-87E4-8552157AC70E}"/>
                </a:ext>
              </a:extLst>
            </p:cNvPr>
            <p:cNvSpPr/>
            <p:nvPr/>
          </p:nvSpPr>
          <p:spPr>
            <a:xfrm>
              <a:off x="618991" y="1967856"/>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Ledelsen etabler et grunnlag for risikovurderingen – oversikt over mål og krav</a:t>
              </a: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r>
                <a:rPr lang="nb-NO" sz="1600" dirty="0">
                  <a:solidFill>
                    <a:schemeClr val="tx1"/>
                  </a:solidFill>
                </a:rPr>
                <a:t> </a:t>
              </a: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p:txBody>
        </p:sp>
        <p:sp>
          <p:nvSpPr>
            <p:cNvPr id="67" name="Likebent trekant 2">
              <a:extLst>
                <a:ext uri="{FF2B5EF4-FFF2-40B4-BE49-F238E27FC236}">
                  <a16:creationId xmlns:a16="http://schemas.microsoft.com/office/drawing/2014/main" id="{E14455B0-3AF7-4D33-94CE-C6AD9AB92C68}"/>
                </a:ext>
              </a:extLst>
            </p:cNvPr>
            <p:cNvSpPr/>
            <p:nvPr/>
          </p:nvSpPr>
          <p:spPr bwMode="auto">
            <a:xfrm>
              <a:off x="1983030" y="3186798"/>
              <a:ext cx="1596367" cy="2166161"/>
            </a:xfrm>
            <a:prstGeom prst="triangle">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buFontTx/>
                <a:buNone/>
              </a:pPr>
              <a:endParaRPr lang="nb-NO" sz="1100">
                <a:solidFill>
                  <a:srgbClr val="000080"/>
                </a:solidFill>
              </a:endParaRPr>
            </a:p>
          </p:txBody>
        </p:sp>
        <p:sp>
          <p:nvSpPr>
            <p:cNvPr id="68" name="Text Box 3">
              <a:extLst>
                <a:ext uri="{FF2B5EF4-FFF2-40B4-BE49-F238E27FC236}">
                  <a16:creationId xmlns:a16="http://schemas.microsoft.com/office/drawing/2014/main" id="{1FDB3D99-1337-4280-B5B2-8A2293EE82B8}"/>
                </a:ext>
              </a:extLst>
            </p:cNvPr>
            <p:cNvSpPr txBox="1">
              <a:spLocks noChangeArrowheads="1"/>
            </p:cNvSpPr>
            <p:nvPr/>
          </p:nvSpPr>
          <p:spPr bwMode="auto">
            <a:xfrm>
              <a:off x="1039906" y="3369709"/>
              <a:ext cx="158564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fontAlgn="base">
                <a:spcBef>
                  <a:spcPct val="50000"/>
                </a:spcBef>
                <a:spcAft>
                  <a:spcPct val="0"/>
                </a:spcAft>
                <a:buNone/>
              </a:pPr>
              <a:r>
                <a:rPr lang="nb-NO" sz="1100" dirty="0">
                  <a:solidFill>
                    <a:srgbClr val="000000"/>
                  </a:solidFill>
                </a:rPr>
                <a:t>Mål og krav på virksomhetsnivå</a:t>
              </a:r>
            </a:p>
          </p:txBody>
        </p:sp>
        <p:sp>
          <p:nvSpPr>
            <p:cNvPr id="69" name="Text Box 4">
              <a:extLst>
                <a:ext uri="{FF2B5EF4-FFF2-40B4-BE49-F238E27FC236}">
                  <a16:creationId xmlns:a16="http://schemas.microsoft.com/office/drawing/2014/main" id="{F3C4E807-A222-4A52-8FDD-37998BEFDB03}"/>
                </a:ext>
              </a:extLst>
            </p:cNvPr>
            <p:cNvSpPr txBox="1">
              <a:spLocks noChangeArrowheads="1"/>
            </p:cNvSpPr>
            <p:nvPr/>
          </p:nvSpPr>
          <p:spPr bwMode="auto">
            <a:xfrm>
              <a:off x="763123" y="4724341"/>
              <a:ext cx="13178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fontAlgn="base">
                <a:spcBef>
                  <a:spcPct val="50000"/>
                </a:spcBef>
                <a:spcAft>
                  <a:spcPct val="0"/>
                </a:spcAft>
                <a:buNone/>
              </a:pPr>
              <a:r>
                <a:rPr lang="nb-NO" sz="1100" dirty="0">
                  <a:solidFill>
                    <a:srgbClr val="000000"/>
                  </a:solidFill>
                </a:rPr>
                <a:t>Mål og krav på lavere nivå</a:t>
              </a:r>
            </a:p>
          </p:txBody>
        </p:sp>
        <p:sp>
          <p:nvSpPr>
            <p:cNvPr id="70" name="Line 16">
              <a:extLst>
                <a:ext uri="{FF2B5EF4-FFF2-40B4-BE49-F238E27FC236}">
                  <a16:creationId xmlns:a16="http://schemas.microsoft.com/office/drawing/2014/main" id="{3AB21BE2-70E2-4B1A-B36A-E14551D66A55}"/>
                </a:ext>
              </a:extLst>
            </p:cNvPr>
            <p:cNvSpPr>
              <a:spLocks noChangeShapeType="1"/>
            </p:cNvSpPr>
            <p:nvPr/>
          </p:nvSpPr>
          <p:spPr bwMode="auto">
            <a:xfrm>
              <a:off x="1042416" y="3928183"/>
              <a:ext cx="236791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20000"/>
                </a:spcBef>
                <a:spcAft>
                  <a:spcPct val="0"/>
                </a:spcAft>
                <a:buNone/>
              </a:pPr>
              <a:endParaRPr lang="nb-NO" sz="1100" b="1" dirty="0">
                <a:solidFill>
                  <a:srgbClr val="000080"/>
                </a:solidFill>
              </a:endParaRPr>
            </a:p>
          </p:txBody>
        </p:sp>
        <p:sp>
          <p:nvSpPr>
            <p:cNvPr id="91" name="Line 17">
              <a:extLst>
                <a:ext uri="{FF2B5EF4-FFF2-40B4-BE49-F238E27FC236}">
                  <a16:creationId xmlns:a16="http://schemas.microsoft.com/office/drawing/2014/main" id="{2CE0C19E-843F-4121-8DB1-7ADF05ACC596}"/>
                </a:ext>
              </a:extLst>
            </p:cNvPr>
            <p:cNvSpPr>
              <a:spLocks noChangeShapeType="1"/>
            </p:cNvSpPr>
            <p:nvPr/>
          </p:nvSpPr>
          <p:spPr bwMode="auto">
            <a:xfrm>
              <a:off x="1024597" y="4625723"/>
              <a:ext cx="24840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20000"/>
                </a:spcBef>
                <a:spcAft>
                  <a:spcPct val="0"/>
                </a:spcAft>
                <a:buNone/>
              </a:pPr>
              <a:endParaRPr lang="nb-NO" sz="1100" b="1" dirty="0">
                <a:solidFill>
                  <a:srgbClr val="000080"/>
                </a:solidFill>
              </a:endParaRPr>
            </a:p>
          </p:txBody>
        </p:sp>
        <p:sp>
          <p:nvSpPr>
            <p:cNvPr id="96" name="Text Box 18">
              <a:extLst>
                <a:ext uri="{FF2B5EF4-FFF2-40B4-BE49-F238E27FC236}">
                  <a16:creationId xmlns:a16="http://schemas.microsoft.com/office/drawing/2014/main" id="{EAB935BE-1E0D-44B6-987F-22F8DF27691C}"/>
                </a:ext>
              </a:extLst>
            </p:cNvPr>
            <p:cNvSpPr txBox="1">
              <a:spLocks noChangeArrowheads="1"/>
            </p:cNvSpPr>
            <p:nvPr/>
          </p:nvSpPr>
          <p:spPr bwMode="auto">
            <a:xfrm>
              <a:off x="820940" y="4047025"/>
              <a:ext cx="147901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fontAlgn="base">
                <a:spcBef>
                  <a:spcPct val="50000"/>
                </a:spcBef>
                <a:spcAft>
                  <a:spcPct val="0"/>
                </a:spcAft>
                <a:buNone/>
              </a:pPr>
              <a:r>
                <a:rPr lang="nb-NO" sz="1100" dirty="0">
                  <a:solidFill>
                    <a:srgbClr val="000000"/>
                  </a:solidFill>
                </a:rPr>
                <a:t>Mål og krav  på avdeling-   og seksjonsnivåer</a:t>
              </a:r>
            </a:p>
          </p:txBody>
        </p:sp>
        <p:sp>
          <p:nvSpPr>
            <p:cNvPr id="99" name="Rektangel 9">
              <a:extLst>
                <a:ext uri="{FF2B5EF4-FFF2-40B4-BE49-F238E27FC236}">
                  <a16:creationId xmlns:a16="http://schemas.microsoft.com/office/drawing/2014/main" id="{943B594C-7848-4E1E-8513-EA002E3B4D9C}"/>
                </a:ext>
              </a:extLst>
            </p:cNvPr>
            <p:cNvSpPr/>
            <p:nvPr/>
          </p:nvSpPr>
          <p:spPr bwMode="auto">
            <a:xfrm>
              <a:off x="2560046" y="2938477"/>
              <a:ext cx="1471355" cy="56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nb-NO" sz="1100" b="0" i="0" u="none" strike="noStrike" cap="none" normalizeH="0" baseline="0">
                <a:ln>
                  <a:noFill/>
                </a:ln>
                <a:solidFill>
                  <a:schemeClr val="tx1"/>
                </a:solidFill>
                <a:effectLst/>
                <a:latin typeface="Arial" charset="0"/>
              </a:endParaRPr>
            </a:p>
          </p:txBody>
        </p:sp>
      </p:grpSp>
      <p:grpSp>
        <p:nvGrpSpPr>
          <p:cNvPr id="16" name="Group 15">
            <a:extLst>
              <a:ext uri="{FF2B5EF4-FFF2-40B4-BE49-F238E27FC236}">
                <a16:creationId xmlns:a16="http://schemas.microsoft.com/office/drawing/2014/main" id="{08CBCCA5-4D1A-4500-9DDA-64B6F7D27F58}"/>
              </a:ext>
            </a:extLst>
          </p:cNvPr>
          <p:cNvGrpSpPr/>
          <p:nvPr/>
        </p:nvGrpSpPr>
        <p:grpSpPr>
          <a:xfrm>
            <a:off x="4301331" y="1966281"/>
            <a:ext cx="3424015" cy="4140336"/>
            <a:chOff x="4372162" y="1967856"/>
            <a:chExt cx="3424015" cy="4140336"/>
          </a:xfrm>
        </p:grpSpPr>
        <p:sp>
          <p:nvSpPr>
            <p:cNvPr id="50" name="Rectangle: Rounded Corners 49">
              <a:extLst>
                <a:ext uri="{FF2B5EF4-FFF2-40B4-BE49-F238E27FC236}">
                  <a16:creationId xmlns:a16="http://schemas.microsoft.com/office/drawing/2014/main" id="{BA916C6B-452A-453B-B924-F93D9625F933}"/>
                </a:ext>
              </a:extLst>
            </p:cNvPr>
            <p:cNvSpPr/>
            <p:nvPr/>
          </p:nvSpPr>
          <p:spPr>
            <a:xfrm>
              <a:off x="4372162" y="1967856"/>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Ledelsen gjennomfører risikovurderinger knyttet til mål og krav</a:t>
              </a:r>
            </a:p>
          </p:txBody>
        </p:sp>
        <p:grpSp>
          <p:nvGrpSpPr>
            <p:cNvPr id="18" name="Group 17">
              <a:extLst>
                <a:ext uri="{FF2B5EF4-FFF2-40B4-BE49-F238E27FC236}">
                  <a16:creationId xmlns:a16="http://schemas.microsoft.com/office/drawing/2014/main" id="{593A9AD7-A565-4053-AA28-4A9A386F8A9D}"/>
                </a:ext>
              </a:extLst>
            </p:cNvPr>
            <p:cNvGrpSpPr/>
            <p:nvPr/>
          </p:nvGrpSpPr>
          <p:grpSpPr>
            <a:xfrm>
              <a:off x="4842516" y="5402783"/>
              <a:ext cx="2506967" cy="452624"/>
              <a:chOff x="4788013" y="5535812"/>
              <a:chExt cx="2506967" cy="452624"/>
            </a:xfrm>
          </p:grpSpPr>
          <p:sp>
            <p:nvSpPr>
              <p:cNvPr id="107" name="Rectangle 106">
                <a:extLst>
                  <a:ext uri="{FF2B5EF4-FFF2-40B4-BE49-F238E27FC236}">
                    <a16:creationId xmlns:a16="http://schemas.microsoft.com/office/drawing/2014/main" id="{C32ED642-1078-4DE2-B001-7A244FA2880D}"/>
                  </a:ext>
                </a:extLst>
              </p:cNvPr>
              <p:cNvSpPr/>
              <p:nvPr/>
            </p:nvSpPr>
            <p:spPr>
              <a:xfrm>
                <a:off x="5726921" y="5548530"/>
                <a:ext cx="629150" cy="208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900" b="1" dirty="0">
                    <a:solidFill>
                      <a:schemeClr val="tx1"/>
                    </a:solidFill>
                  </a:rPr>
                  <a:t>Risiko</a:t>
                </a:r>
              </a:p>
            </p:txBody>
          </p:sp>
          <p:grpSp>
            <p:nvGrpSpPr>
              <p:cNvPr id="17" name="Group 16">
                <a:extLst>
                  <a:ext uri="{FF2B5EF4-FFF2-40B4-BE49-F238E27FC236}">
                    <a16:creationId xmlns:a16="http://schemas.microsoft.com/office/drawing/2014/main" id="{7FA7A2E9-EA00-4771-B721-FA39ECCD376E}"/>
                  </a:ext>
                </a:extLst>
              </p:cNvPr>
              <p:cNvGrpSpPr/>
              <p:nvPr/>
            </p:nvGrpSpPr>
            <p:grpSpPr>
              <a:xfrm>
                <a:off x="4984713" y="5770401"/>
                <a:ext cx="2149412" cy="168772"/>
                <a:chOff x="4928833" y="5770401"/>
                <a:chExt cx="2149412" cy="168772"/>
              </a:xfrm>
            </p:grpSpPr>
            <p:grpSp>
              <p:nvGrpSpPr>
                <p:cNvPr id="10" name="Group 9">
                  <a:extLst>
                    <a:ext uri="{FF2B5EF4-FFF2-40B4-BE49-F238E27FC236}">
                      <a16:creationId xmlns:a16="http://schemas.microsoft.com/office/drawing/2014/main" id="{A92771B3-9665-48F0-9941-FCFBAF642BCA}"/>
                    </a:ext>
                  </a:extLst>
                </p:cNvPr>
                <p:cNvGrpSpPr/>
                <p:nvPr/>
              </p:nvGrpSpPr>
              <p:grpSpPr>
                <a:xfrm>
                  <a:off x="4928833" y="5770401"/>
                  <a:ext cx="708765" cy="168772"/>
                  <a:chOff x="5101553" y="5832492"/>
                  <a:chExt cx="708765" cy="168772"/>
                </a:xfrm>
              </p:grpSpPr>
              <p:sp>
                <p:nvSpPr>
                  <p:cNvPr id="103" name="Rectangle 102">
                    <a:extLst>
                      <a:ext uri="{FF2B5EF4-FFF2-40B4-BE49-F238E27FC236}">
                        <a16:creationId xmlns:a16="http://schemas.microsoft.com/office/drawing/2014/main" id="{98D22E88-F027-46AE-B989-A85CA8D684F2}"/>
                      </a:ext>
                    </a:extLst>
                  </p:cNvPr>
                  <p:cNvSpPr/>
                  <p:nvPr/>
                </p:nvSpPr>
                <p:spPr>
                  <a:xfrm flipH="1" flipV="1">
                    <a:off x="5101553" y="5869836"/>
                    <a:ext cx="94085" cy="94085"/>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08" name="Rectangle 107">
                    <a:extLst>
                      <a:ext uri="{FF2B5EF4-FFF2-40B4-BE49-F238E27FC236}">
                        <a16:creationId xmlns:a16="http://schemas.microsoft.com/office/drawing/2014/main" id="{855F289A-6BA3-4964-BE2A-0DBC45E2B808}"/>
                      </a:ext>
                    </a:extLst>
                  </p:cNvPr>
                  <p:cNvSpPr/>
                  <p:nvPr/>
                </p:nvSpPr>
                <p:spPr>
                  <a:xfrm>
                    <a:off x="5181168" y="5832492"/>
                    <a:ext cx="629150" cy="168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800" b="1" dirty="0">
                        <a:solidFill>
                          <a:schemeClr val="tx1"/>
                        </a:solidFill>
                      </a:rPr>
                      <a:t>Kritisk</a:t>
                    </a:r>
                  </a:p>
                </p:txBody>
              </p:sp>
            </p:grpSp>
            <p:grpSp>
              <p:nvGrpSpPr>
                <p:cNvPr id="13" name="Group 12">
                  <a:extLst>
                    <a:ext uri="{FF2B5EF4-FFF2-40B4-BE49-F238E27FC236}">
                      <a16:creationId xmlns:a16="http://schemas.microsoft.com/office/drawing/2014/main" id="{003E8480-3181-4C7A-BF26-7FBDCE9C39F3}"/>
                    </a:ext>
                  </a:extLst>
                </p:cNvPr>
                <p:cNvGrpSpPr/>
                <p:nvPr/>
              </p:nvGrpSpPr>
              <p:grpSpPr>
                <a:xfrm>
                  <a:off x="5491026" y="5770401"/>
                  <a:ext cx="707181" cy="168772"/>
                  <a:chOff x="5335233" y="5979054"/>
                  <a:chExt cx="707181" cy="168772"/>
                </a:xfrm>
              </p:grpSpPr>
              <p:sp>
                <p:nvSpPr>
                  <p:cNvPr id="104" name="Rectangle 103">
                    <a:extLst>
                      <a:ext uri="{FF2B5EF4-FFF2-40B4-BE49-F238E27FC236}">
                        <a16:creationId xmlns:a16="http://schemas.microsoft.com/office/drawing/2014/main" id="{A3B9D7E8-C5B6-4712-8CF0-71AF8FCB8625}"/>
                      </a:ext>
                    </a:extLst>
                  </p:cNvPr>
                  <p:cNvSpPr/>
                  <p:nvPr/>
                </p:nvSpPr>
                <p:spPr>
                  <a:xfrm flipH="1" flipV="1">
                    <a:off x="5335233" y="6016398"/>
                    <a:ext cx="94085" cy="94085"/>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09" name="Rectangle 108">
                    <a:extLst>
                      <a:ext uri="{FF2B5EF4-FFF2-40B4-BE49-F238E27FC236}">
                        <a16:creationId xmlns:a16="http://schemas.microsoft.com/office/drawing/2014/main" id="{6A4EB65B-1EB6-49BF-8558-7C1E19D4D4C3}"/>
                      </a:ext>
                    </a:extLst>
                  </p:cNvPr>
                  <p:cNvSpPr/>
                  <p:nvPr/>
                </p:nvSpPr>
                <p:spPr>
                  <a:xfrm>
                    <a:off x="5413264" y="5979054"/>
                    <a:ext cx="629150" cy="168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800" b="1" dirty="0">
                        <a:solidFill>
                          <a:schemeClr val="tx1"/>
                        </a:solidFill>
                      </a:rPr>
                      <a:t>Høy</a:t>
                    </a:r>
                  </a:p>
                </p:txBody>
              </p:sp>
            </p:grpSp>
            <p:grpSp>
              <p:nvGrpSpPr>
                <p:cNvPr id="11" name="Group 10">
                  <a:extLst>
                    <a:ext uri="{FF2B5EF4-FFF2-40B4-BE49-F238E27FC236}">
                      <a16:creationId xmlns:a16="http://schemas.microsoft.com/office/drawing/2014/main" id="{2C510524-A20C-44E5-A10E-5C64BFB9CC9F}"/>
                    </a:ext>
                  </a:extLst>
                </p:cNvPr>
                <p:cNvGrpSpPr/>
                <p:nvPr/>
              </p:nvGrpSpPr>
              <p:grpSpPr>
                <a:xfrm>
                  <a:off x="5960195" y="5770401"/>
                  <a:ext cx="705597" cy="168772"/>
                  <a:chOff x="5964586" y="5832492"/>
                  <a:chExt cx="705597" cy="168772"/>
                </a:xfrm>
              </p:grpSpPr>
              <p:sp>
                <p:nvSpPr>
                  <p:cNvPr id="105" name="Rectangle 104">
                    <a:extLst>
                      <a:ext uri="{FF2B5EF4-FFF2-40B4-BE49-F238E27FC236}">
                        <a16:creationId xmlns:a16="http://schemas.microsoft.com/office/drawing/2014/main" id="{FA2A9567-4264-4F83-850A-CA02AF15BCF0}"/>
                      </a:ext>
                    </a:extLst>
                  </p:cNvPr>
                  <p:cNvSpPr/>
                  <p:nvPr/>
                </p:nvSpPr>
                <p:spPr>
                  <a:xfrm flipH="1" flipV="1">
                    <a:off x="5964586" y="5869835"/>
                    <a:ext cx="94085" cy="940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10" name="Rectangle 109">
                    <a:extLst>
                      <a:ext uri="{FF2B5EF4-FFF2-40B4-BE49-F238E27FC236}">
                        <a16:creationId xmlns:a16="http://schemas.microsoft.com/office/drawing/2014/main" id="{0BC2CCDB-E814-4087-B297-3203C8164D86}"/>
                      </a:ext>
                    </a:extLst>
                  </p:cNvPr>
                  <p:cNvSpPr/>
                  <p:nvPr/>
                </p:nvSpPr>
                <p:spPr>
                  <a:xfrm>
                    <a:off x="6041033" y="5832492"/>
                    <a:ext cx="629150" cy="168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800" b="1" dirty="0">
                        <a:solidFill>
                          <a:schemeClr val="tx1"/>
                        </a:solidFill>
                      </a:rPr>
                      <a:t>Moderat</a:t>
                    </a:r>
                  </a:p>
                </p:txBody>
              </p:sp>
            </p:grpSp>
            <p:grpSp>
              <p:nvGrpSpPr>
                <p:cNvPr id="12" name="Group 11">
                  <a:extLst>
                    <a:ext uri="{FF2B5EF4-FFF2-40B4-BE49-F238E27FC236}">
                      <a16:creationId xmlns:a16="http://schemas.microsoft.com/office/drawing/2014/main" id="{9103586F-4FD5-497B-9CF3-FEEE4F33E194}"/>
                    </a:ext>
                  </a:extLst>
                </p:cNvPr>
                <p:cNvGrpSpPr/>
                <p:nvPr/>
              </p:nvGrpSpPr>
              <p:grpSpPr>
                <a:xfrm>
                  <a:off x="6610660" y="5770401"/>
                  <a:ext cx="467585" cy="168772"/>
                  <a:chOff x="5964586" y="5979054"/>
                  <a:chExt cx="467585" cy="168772"/>
                </a:xfrm>
              </p:grpSpPr>
              <p:sp>
                <p:nvSpPr>
                  <p:cNvPr id="106" name="Rectangle 105">
                    <a:extLst>
                      <a:ext uri="{FF2B5EF4-FFF2-40B4-BE49-F238E27FC236}">
                        <a16:creationId xmlns:a16="http://schemas.microsoft.com/office/drawing/2014/main" id="{F87E0802-E5DF-4FE9-8C29-4B84742262B5}"/>
                      </a:ext>
                    </a:extLst>
                  </p:cNvPr>
                  <p:cNvSpPr/>
                  <p:nvPr/>
                </p:nvSpPr>
                <p:spPr>
                  <a:xfrm flipH="1" flipV="1">
                    <a:off x="5964586" y="6016398"/>
                    <a:ext cx="94085" cy="94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11" name="Rectangle 110">
                    <a:extLst>
                      <a:ext uri="{FF2B5EF4-FFF2-40B4-BE49-F238E27FC236}">
                        <a16:creationId xmlns:a16="http://schemas.microsoft.com/office/drawing/2014/main" id="{0EE1259B-DAFA-480D-A358-19902DD7965E}"/>
                      </a:ext>
                    </a:extLst>
                  </p:cNvPr>
                  <p:cNvSpPr/>
                  <p:nvPr/>
                </p:nvSpPr>
                <p:spPr>
                  <a:xfrm>
                    <a:off x="6039449" y="5979054"/>
                    <a:ext cx="392722" cy="168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800" b="1" dirty="0">
                        <a:solidFill>
                          <a:schemeClr val="tx1"/>
                        </a:solidFill>
                      </a:rPr>
                      <a:t>Lav</a:t>
                    </a:r>
                  </a:p>
                </p:txBody>
              </p:sp>
            </p:grpSp>
          </p:grpSp>
          <p:sp>
            <p:nvSpPr>
              <p:cNvPr id="112" name="Rectangle: Rounded Corners 111">
                <a:extLst>
                  <a:ext uri="{FF2B5EF4-FFF2-40B4-BE49-F238E27FC236}">
                    <a16:creationId xmlns:a16="http://schemas.microsoft.com/office/drawing/2014/main" id="{EA498633-B30D-4BD8-B1C3-71E87E43FEB7}"/>
                  </a:ext>
                </a:extLst>
              </p:cNvPr>
              <p:cNvSpPr/>
              <p:nvPr/>
            </p:nvSpPr>
            <p:spPr>
              <a:xfrm>
                <a:off x="4788013" y="5535812"/>
                <a:ext cx="2506967" cy="45262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000" b="1" dirty="0" err="1"/>
              </a:p>
            </p:txBody>
          </p:sp>
        </p:grpSp>
        <p:sp>
          <p:nvSpPr>
            <p:cNvPr id="66" name="Rectangle 65">
              <a:extLst>
                <a:ext uri="{FF2B5EF4-FFF2-40B4-BE49-F238E27FC236}">
                  <a16:creationId xmlns:a16="http://schemas.microsoft.com/office/drawing/2014/main" id="{A0482E5B-4409-4161-BBC9-762A66A7F554}"/>
                </a:ext>
              </a:extLst>
            </p:cNvPr>
            <p:cNvSpPr/>
            <p:nvPr/>
          </p:nvSpPr>
          <p:spPr>
            <a:xfrm>
              <a:off x="5796541" y="5132179"/>
              <a:ext cx="935803" cy="208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900" b="1" dirty="0">
                  <a:solidFill>
                    <a:schemeClr val="tx1"/>
                  </a:solidFill>
                </a:rPr>
                <a:t>Konsekvens</a:t>
              </a:r>
            </a:p>
          </p:txBody>
        </p:sp>
        <p:sp>
          <p:nvSpPr>
            <p:cNvPr id="151" name="Oval 150">
              <a:extLst>
                <a:ext uri="{FF2B5EF4-FFF2-40B4-BE49-F238E27FC236}">
                  <a16:creationId xmlns:a16="http://schemas.microsoft.com/office/drawing/2014/main" id="{EF086322-18D9-4AC6-9457-F92205C07C8D}"/>
                </a:ext>
              </a:extLst>
            </p:cNvPr>
            <p:cNvSpPr>
              <a:spLocks noChangeAspect="1"/>
            </p:cNvSpPr>
            <p:nvPr/>
          </p:nvSpPr>
          <p:spPr>
            <a:xfrm>
              <a:off x="6235302" y="4749327"/>
              <a:ext cx="184340" cy="1843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800" b="1" dirty="0" err="1"/>
            </a:p>
          </p:txBody>
        </p:sp>
        <p:grpSp>
          <p:nvGrpSpPr>
            <p:cNvPr id="8" name="Group 7">
              <a:extLst>
                <a:ext uri="{FF2B5EF4-FFF2-40B4-BE49-F238E27FC236}">
                  <a16:creationId xmlns:a16="http://schemas.microsoft.com/office/drawing/2014/main" id="{25BEA151-CFA9-4AFA-9C6B-DA6880224ADE}"/>
                </a:ext>
              </a:extLst>
            </p:cNvPr>
            <p:cNvGrpSpPr/>
            <p:nvPr/>
          </p:nvGrpSpPr>
          <p:grpSpPr>
            <a:xfrm>
              <a:off x="4579305" y="2915526"/>
              <a:ext cx="2715675" cy="2189728"/>
              <a:chOff x="4349691" y="3069749"/>
              <a:chExt cx="2715675" cy="2189728"/>
            </a:xfrm>
          </p:grpSpPr>
          <p:grpSp>
            <p:nvGrpSpPr>
              <p:cNvPr id="7" name="Group 6">
                <a:extLst>
                  <a:ext uri="{FF2B5EF4-FFF2-40B4-BE49-F238E27FC236}">
                    <a16:creationId xmlns:a16="http://schemas.microsoft.com/office/drawing/2014/main" id="{2C99FF3A-733E-4F61-ACDD-1697B2F7689C}"/>
                  </a:ext>
                </a:extLst>
              </p:cNvPr>
              <p:cNvGrpSpPr/>
              <p:nvPr/>
            </p:nvGrpSpPr>
            <p:grpSpPr>
              <a:xfrm>
                <a:off x="4349691" y="3069749"/>
                <a:ext cx="2715675" cy="2189728"/>
                <a:chOff x="4349691" y="3069749"/>
                <a:chExt cx="2715675" cy="2189728"/>
              </a:xfrm>
            </p:grpSpPr>
            <p:grpSp>
              <p:nvGrpSpPr>
                <p:cNvPr id="62" name="Group 61">
                  <a:extLst>
                    <a:ext uri="{FF2B5EF4-FFF2-40B4-BE49-F238E27FC236}">
                      <a16:creationId xmlns:a16="http://schemas.microsoft.com/office/drawing/2014/main" id="{42F32DCF-650D-487D-8812-0A590D4E3CD3}"/>
                    </a:ext>
                  </a:extLst>
                </p:cNvPr>
                <p:cNvGrpSpPr/>
                <p:nvPr/>
              </p:nvGrpSpPr>
              <p:grpSpPr>
                <a:xfrm>
                  <a:off x="4546189" y="3069749"/>
                  <a:ext cx="2519177" cy="2189728"/>
                  <a:chOff x="815866" y="1566706"/>
                  <a:chExt cx="3525740" cy="3064661"/>
                </a:xfrm>
              </p:grpSpPr>
              <p:grpSp>
                <p:nvGrpSpPr>
                  <p:cNvPr id="113" name="Group 112">
                    <a:extLst>
                      <a:ext uri="{FF2B5EF4-FFF2-40B4-BE49-F238E27FC236}">
                        <a16:creationId xmlns:a16="http://schemas.microsoft.com/office/drawing/2014/main" id="{53E01BDC-A4FA-4248-BE28-48D3A57B98A9}"/>
                      </a:ext>
                    </a:extLst>
                  </p:cNvPr>
                  <p:cNvGrpSpPr/>
                  <p:nvPr/>
                </p:nvGrpSpPr>
                <p:grpSpPr>
                  <a:xfrm>
                    <a:off x="1503486" y="1566706"/>
                    <a:ext cx="2749354" cy="2758298"/>
                    <a:chOff x="2323069" y="1700289"/>
                    <a:chExt cx="2099482" cy="2106313"/>
                  </a:xfrm>
                </p:grpSpPr>
                <p:sp>
                  <p:nvSpPr>
                    <p:cNvPr id="126" name="Rectangle 125">
                      <a:extLst>
                        <a:ext uri="{FF2B5EF4-FFF2-40B4-BE49-F238E27FC236}">
                          <a16:creationId xmlns:a16="http://schemas.microsoft.com/office/drawing/2014/main" id="{826A61D1-36D8-4966-ADBF-6C069608941D}"/>
                        </a:ext>
                      </a:extLst>
                    </p:cNvPr>
                    <p:cNvSpPr/>
                    <p:nvPr/>
                  </p:nvSpPr>
                  <p:spPr>
                    <a:xfrm>
                      <a:off x="2323069" y="1700289"/>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27" name="Rectangle 126">
                      <a:extLst>
                        <a:ext uri="{FF2B5EF4-FFF2-40B4-BE49-F238E27FC236}">
                          <a16:creationId xmlns:a16="http://schemas.microsoft.com/office/drawing/2014/main" id="{447A5E4D-CBE9-4053-9B6E-2293B0E00E27}"/>
                        </a:ext>
                      </a:extLst>
                    </p:cNvPr>
                    <p:cNvSpPr/>
                    <p:nvPr/>
                  </p:nvSpPr>
                  <p:spPr>
                    <a:xfrm>
                      <a:off x="2747316" y="1700289"/>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28" name="Rectangle 127">
                      <a:extLst>
                        <a:ext uri="{FF2B5EF4-FFF2-40B4-BE49-F238E27FC236}">
                          <a16:creationId xmlns:a16="http://schemas.microsoft.com/office/drawing/2014/main" id="{253C5267-26D0-48D6-B039-F1AD70AAE582}"/>
                        </a:ext>
                      </a:extLst>
                    </p:cNvPr>
                    <p:cNvSpPr/>
                    <p:nvPr/>
                  </p:nvSpPr>
                  <p:spPr>
                    <a:xfrm>
                      <a:off x="3171563" y="1700289"/>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29" name="Rectangle 128">
                      <a:extLst>
                        <a:ext uri="{FF2B5EF4-FFF2-40B4-BE49-F238E27FC236}">
                          <a16:creationId xmlns:a16="http://schemas.microsoft.com/office/drawing/2014/main" id="{B57BE7D8-BF10-46C7-A0B4-DB3036DA8CB3}"/>
                        </a:ext>
                      </a:extLst>
                    </p:cNvPr>
                    <p:cNvSpPr/>
                    <p:nvPr/>
                  </p:nvSpPr>
                  <p:spPr>
                    <a:xfrm>
                      <a:off x="3592287" y="1700289"/>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0" name="Rectangle 129">
                      <a:extLst>
                        <a:ext uri="{FF2B5EF4-FFF2-40B4-BE49-F238E27FC236}">
                          <a16:creationId xmlns:a16="http://schemas.microsoft.com/office/drawing/2014/main" id="{189A0A9D-6197-452A-89DC-C0F372A92F7D}"/>
                        </a:ext>
                      </a:extLst>
                    </p:cNvPr>
                    <p:cNvSpPr/>
                    <p:nvPr/>
                  </p:nvSpPr>
                  <p:spPr>
                    <a:xfrm>
                      <a:off x="4012303" y="1700289"/>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1" name="Rectangle 130">
                      <a:extLst>
                        <a:ext uri="{FF2B5EF4-FFF2-40B4-BE49-F238E27FC236}">
                          <a16:creationId xmlns:a16="http://schemas.microsoft.com/office/drawing/2014/main" id="{909931CD-49D8-4DAD-A8B5-8E372B976135}"/>
                        </a:ext>
                      </a:extLst>
                    </p:cNvPr>
                    <p:cNvSpPr/>
                    <p:nvPr/>
                  </p:nvSpPr>
                  <p:spPr>
                    <a:xfrm>
                      <a:off x="2323069" y="2125364"/>
                      <a:ext cx="410246" cy="410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2" name="Rectangle 131">
                      <a:extLst>
                        <a:ext uri="{FF2B5EF4-FFF2-40B4-BE49-F238E27FC236}">
                          <a16:creationId xmlns:a16="http://schemas.microsoft.com/office/drawing/2014/main" id="{DD6EF9B6-745E-421E-9ED6-55AB5B51EC33}"/>
                        </a:ext>
                      </a:extLst>
                    </p:cNvPr>
                    <p:cNvSpPr/>
                    <p:nvPr/>
                  </p:nvSpPr>
                  <p:spPr>
                    <a:xfrm>
                      <a:off x="2747316" y="2125364"/>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3" name="Rectangle 132">
                      <a:extLst>
                        <a:ext uri="{FF2B5EF4-FFF2-40B4-BE49-F238E27FC236}">
                          <a16:creationId xmlns:a16="http://schemas.microsoft.com/office/drawing/2014/main" id="{C3B51259-D081-4BD1-8E0E-FEB9E2EC93E8}"/>
                        </a:ext>
                      </a:extLst>
                    </p:cNvPr>
                    <p:cNvSpPr/>
                    <p:nvPr/>
                  </p:nvSpPr>
                  <p:spPr>
                    <a:xfrm>
                      <a:off x="3171563" y="2125364"/>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4" name="Rectangle 133">
                      <a:extLst>
                        <a:ext uri="{FF2B5EF4-FFF2-40B4-BE49-F238E27FC236}">
                          <a16:creationId xmlns:a16="http://schemas.microsoft.com/office/drawing/2014/main" id="{6C7A64DC-E152-45FC-B2B8-B5D1ADF45FC2}"/>
                        </a:ext>
                      </a:extLst>
                    </p:cNvPr>
                    <p:cNvSpPr/>
                    <p:nvPr/>
                  </p:nvSpPr>
                  <p:spPr>
                    <a:xfrm>
                      <a:off x="3592287" y="2125364"/>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5" name="Rectangle 134">
                      <a:extLst>
                        <a:ext uri="{FF2B5EF4-FFF2-40B4-BE49-F238E27FC236}">
                          <a16:creationId xmlns:a16="http://schemas.microsoft.com/office/drawing/2014/main" id="{DE08FDC6-6883-4224-80A5-74FC90CBA948}"/>
                        </a:ext>
                      </a:extLst>
                    </p:cNvPr>
                    <p:cNvSpPr/>
                    <p:nvPr/>
                  </p:nvSpPr>
                  <p:spPr>
                    <a:xfrm>
                      <a:off x="4012301" y="2125364"/>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6" name="Rectangle 135">
                      <a:extLst>
                        <a:ext uri="{FF2B5EF4-FFF2-40B4-BE49-F238E27FC236}">
                          <a16:creationId xmlns:a16="http://schemas.microsoft.com/office/drawing/2014/main" id="{E190E0C9-6E51-4145-9E5F-70296E7C1E9C}"/>
                        </a:ext>
                      </a:extLst>
                    </p:cNvPr>
                    <p:cNvSpPr/>
                    <p:nvPr/>
                  </p:nvSpPr>
                  <p:spPr>
                    <a:xfrm>
                      <a:off x="2323069" y="2550439"/>
                      <a:ext cx="410246" cy="41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7" name="Rectangle 136">
                      <a:extLst>
                        <a:ext uri="{FF2B5EF4-FFF2-40B4-BE49-F238E27FC236}">
                          <a16:creationId xmlns:a16="http://schemas.microsoft.com/office/drawing/2014/main" id="{9F18D98E-2914-4310-A63E-859D77EE5104}"/>
                        </a:ext>
                      </a:extLst>
                    </p:cNvPr>
                    <p:cNvSpPr/>
                    <p:nvPr/>
                  </p:nvSpPr>
                  <p:spPr>
                    <a:xfrm>
                      <a:off x="2323069" y="2971281"/>
                      <a:ext cx="410246" cy="41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8" name="Rectangle 137">
                      <a:extLst>
                        <a:ext uri="{FF2B5EF4-FFF2-40B4-BE49-F238E27FC236}">
                          <a16:creationId xmlns:a16="http://schemas.microsoft.com/office/drawing/2014/main" id="{CC6D5CAB-82D4-4AF2-AFCD-DF20C1F90A26}"/>
                        </a:ext>
                      </a:extLst>
                    </p:cNvPr>
                    <p:cNvSpPr/>
                    <p:nvPr/>
                  </p:nvSpPr>
                  <p:spPr>
                    <a:xfrm>
                      <a:off x="2323069" y="3396356"/>
                      <a:ext cx="410246" cy="41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39" name="Rectangle 138">
                      <a:extLst>
                        <a:ext uri="{FF2B5EF4-FFF2-40B4-BE49-F238E27FC236}">
                          <a16:creationId xmlns:a16="http://schemas.microsoft.com/office/drawing/2014/main" id="{F76C7911-2592-45D1-BC62-0C3343C7F25D}"/>
                        </a:ext>
                      </a:extLst>
                    </p:cNvPr>
                    <p:cNvSpPr/>
                    <p:nvPr/>
                  </p:nvSpPr>
                  <p:spPr>
                    <a:xfrm>
                      <a:off x="2747317" y="2550439"/>
                      <a:ext cx="410246" cy="410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0" name="Rectangle 139">
                      <a:extLst>
                        <a:ext uri="{FF2B5EF4-FFF2-40B4-BE49-F238E27FC236}">
                          <a16:creationId xmlns:a16="http://schemas.microsoft.com/office/drawing/2014/main" id="{0EAA8E3F-1A05-4B09-99A8-8B619F9BA329}"/>
                        </a:ext>
                      </a:extLst>
                    </p:cNvPr>
                    <p:cNvSpPr/>
                    <p:nvPr/>
                  </p:nvSpPr>
                  <p:spPr>
                    <a:xfrm>
                      <a:off x="3171565" y="2550439"/>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1" name="Rectangle 140">
                      <a:extLst>
                        <a:ext uri="{FF2B5EF4-FFF2-40B4-BE49-F238E27FC236}">
                          <a16:creationId xmlns:a16="http://schemas.microsoft.com/office/drawing/2014/main" id="{7A8C5D6C-7250-481D-A15F-B4FACAEF789B}"/>
                        </a:ext>
                      </a:extLst>
                    </p:cNvPr>
                    <p:cNvSpPr/>
                    <p:nvPr/>
                  </p:nvSpPr>
                  <p:spPr>
                    <a:xfrm>
                      <a:off x="3592290" y="2550439"/>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2" name="Rectangle 141">
                      <a:extLst>
                        <a:ext uri="{FF2B5EF4-FFF2-40B4-BE49-F238E27FC236}">
                          <a16:creationId xmlns:a16="http://schemas.microsoft.com/office/drawing/2014/main" id="{F622B355-FE2D-4506-ACDE-0795151289FB}"/>
                        </a:ext>
                      </a:extLst>
                    </p:cNvPr>
                    <p:cNvSpPr/>
                    <p:nvPr/>
                  </p:nvSpPr>
                  <p:spPr>
                    <a:xfrm>
                      <a:off x="4012305" y="2550439"/>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3" name="Rectangle 142">
                      <a:extLst>
                        <a:ext uri="{FF2B5EF4-FFF2-40B4-BE49-F238E27FC236}">
                          <a16:creationId xmlns:a16="http://schemas.microsoft.com/office/drawing/2014/main" id="{068A3B95-ABAA-4FB4-99A4-644D0E806B2E}"/>
                        </a:ext>
                      </a:extLst>
                    </p:cNvPr>
                    <p:cNvSpPr/>
                    <p:nvPr/>
                  </p:nvSpPr>
                  <p:spPr>
                    <a:xfrm>
                      <a:off x="2747316" y="2971281"/>
                      <a:ext cx="410246" cy="41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4" name="Rectangle 143">
                      <a:extLst>
                        <a:ext uri="{FF2B5EF4-FFF2-40B4-BE49-F238E27FC236}">
                          <a16:creationId xmlns:a16="http://schemas.microsoft.com/office/drawing/2014/main" id="{C758FA44-FFF3-4028-9F5A-D469E6686017}"/>
                        </a:ext>
                      </a:extLst>
                    </p:cNvPr>
                    <p:cNvSpPr/>
                    <p:nvPr/>
                  </p:nvSpPr>
                  <p:spPr>
                    <a:xfrm>
                      <a:off x="3171563" y="2971281"/>
                      <a:ext cx="410246" cy="410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5" name="Rectangle 144">
                      <a:extLst>
                        <a:ext uri="{FF2B5EF4-FFF2-40B4-BE49-F238E27FC236}">
                          <a16:creationId xmlns:a16="http://schemas.microsoft.com/office/drawing/2014/main" id="{5E3B5161-B62D-4341-B0B4-6CC567E27ECC}"/>
                        </a:ext>
                      </a:extLst>
                    </p:cNvPr>
                    <p:cNvSpPr/>
                    <p:nvPr/>
                  </p:nvSpPr>
                  <p:spPr>
                    <a:xfrm>
                      <a:off x="3592287" y="2971281"/>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6" name="Rectangle 145">
                      <a:extLst>
                        <a:ext uri="{FF2B5EF4-FFF2-40B4-BE49-F238E27FC236}">
                          <a16:creationId xmlns:a16="http://schemas.microsoft.com/office/drawing/2014/main" id="{BD559A68-CC9F-4BAB-B980-B944B975718F}"/>
                        </a:ext>
                      </a:extLst>
                    </p:cNvPr>
                    <p:cNvSpPr/>
                    <p:nvPr/>
                  </p:nvSpPr>
                  <p:spPr>
                    <a:xfrm>
                      <a:off x="4012301" y="2971281"/>
                      <a:ext cx="410246" cy="410246"/>
                    </a:xfrm>
                    <a:prstGeom prst="rect">
                      <a:avLst/>
                    </a:prstGeom>
                    <a:solidFill>
                      <a:srgbClr val="CA0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7" name="Rectangle 146">
                      <a:extLst>
                        <a:ext uri="{FF2B5EF4-FFF2-40B4-BE49-F238E27FC236}">
                          <a16:creationId xmlns:a16="http://schemas.microsoft.com/office/drawing/2014/main" id="{4DF47673-E31F-43C6-BC9F-30884AF64488}"/>
                        </a:ext>
                      </a:extLst>
                    </p:cNvPr>
                    <p:cNvSpPr/>
                    <p:nvPr/>
                  </p:nvSpPr>
                  <p:spPr>
                    <a:xfrm>
                      <a:off x="2747641" y="3396356"/>
                      <a:ext cx="410246" cy="410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8" name="Rectangle 147">
                      <a:extLst>
                        <a:ext uri="{FF2B5EF4-FFF2-40B4-BE49-F238E27FC236}">
                          <a16:creationId xmlns:a16="http://schemas.microsoft.com/office/drawing/2014/main" id="{126B732D-63AF-404A-B1DA-5A2909791587}"/>
                        </a:ext>
                      </a:extLst>
                    </p:cNvPr>
                    <p:cNvSpPr/>
                    <p:nvPr/>
                  </p:nvSpPr>
                  <p:spPr>
                    <a:xfrm>
                      <a:off x="3172068" y="3396356"/>
                      <a:ext cx="410246" cy="410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49" name="Rectangle 148">
                      <a:extLst>
                        <a:ext uri="{FF2B5EF4-FFF2-40B4-BE49-F238E27FC236}">
                          <a16:creationId xmlns:a16="http://schemas.microsoft.com/office/drawing/2014/main" id="{448E1496-BB1E-4893-994E-B19962DC52AE}"/>
                        </a:ext>
                      </a:extLst>
                    </p:cNvPr>
                    <p:cNvSpPr/>
                    <p:nvPr/>
                  </p:nvSpPr>
                  <p:spPr>
                    <a:xfrm>
                      <a:off x="3592287" y="3396356"/>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sp>
                  <p:nvSpPr>
                    <p:cNvPr id="150" name="Rectangle 149">
                      <a:extLst>
                        <a:ext uri="{FF2B5EF4-FFF2-40B4-BE49-F238E27FC236}">
                          <a16:creationId xmlns:a16="http://schemas.microsoft.com/office/drawing/2014/main" id="{E5836A1B-F9FD-4890-8922-20FCF1E8C9D1}"/>
                        </a:ext>
                      </a:extLst>
                    </p:cNvPr>
                    <p:cNvSpPr/>
                    <p:nvPr/>
                  </p:nvSpPr>
                  <p:spPr>
                    <a:xfrm>
                      <a:off x="4012301" y="3396356"/>
                      <a:ext cx="410246" cy="410246"/>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100" b="1" dirty="0" err="1"/>
                    </a:p>
                  </p:txBody>
                </p:sp>
              </p:grpSp>
              <p:sp>
                <p:nvSpPr>
                  <p:cNvPr id="116" name="Rectangle 115">
                    <a:extLst>
                      <a:ext uri="{FF2B5EF4-FFF2-40B4-BE49-F238E27FC236}">
                        <a16:creationId xmlns:a16="http://schemas.microsoft.com/office/drawing/2014/main" id="{8866B89D-FE02-4631-89E1-5A87998C9C12}"/>
                      </a:ext>
                    </a:extLst>
                  </p:cNvPr>
                  <p:cNvSpPr/>
                  <p:nvPr/>
                </p:nvSpPr>
                <p:spPr>
                  <a:xfrm>
                    <a:off x="2096312" y="4386622"/>
                    <a:ext cx="480739"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Lav</a:t>
                    </a:r>
                  </a:p>
                </p:txBody>
              </p:sp>
              <p:sp>
                <p:nvSpPr>
                  <p:cNvPr id="117" name="Rectangle 116">
                    <a:extLst>
                      <a:ext uri="{FF2B5EF4-FFF2-40B4-BE49-F238E27FC236}">
                        <a16:creationId xmlns:a16="http://schemas.microsoft.com/office/drawing/2014/main" id="{51690E30-05B1-4A9D-B2EC-BC7294EFECA2}"/>
                      </a:ext>
                    </a:extLst>
                  </p:cNvPr>
                  <p:cNvSpPr/>
                  <p:nvPr/>
                </p:nvSpPr>
                <p:spPr>
                  <a:xfrm>
                    <a:off x="1348141" y="4395160"/>
                    <a:ext cx="876807"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Ubetydelig</a:t>
                    </a:r>
                  </a:p>
                </p:txBody>
              </p:sp>
              <p:sp>
                <p:nvSpPr>
                  <p:cNvPr id="118" name="Rectangle 117">
                    <a:extLst>
                      <a:ext uri="{FF2B5EF4-FFF2-40B4-BE49-F238E27FC236}">
                        <a16:creationId xmlns:a16="http://schemas.microsoft.com/office/drawing/2014/main" id="{2A749FC2-1B43-4E3D-AC12-D7731653CF7C}"/>
                      </a:ext>
                    </a:extLst>
                  </p:cNvPr>
                  <p:cNvSpPr/>
                  <p:nvPr/>
                </p:nvSpPr>
                <p:spPr>
                  <a:xfrm>
                    <a:off x="2522563" y="4410042"/>
                    <a:ext cx="717167" cy="21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Moderat</a:t>
                    </a:r>
                  </a:p>
                </p:txBody>
              </p:sp>
              <p:sp>
                <p:nvSpPr>
                  <p:cNvPr id="119" name="Rectangle 118">
                    <a:extLst>
                      <a:ext uri="{FF2B5EF4-FFF2-40B4-BE49-F238E27FC236}">
                        <a16:creationId xmlns:a16="http://schemas.microsoft.com/office/drawing/2014/main" id="{0E040DCA-122B-40FA-B703-DEBB5CF6D086}"/>
                      </a:ext>
                    </a:extLst>
                  </p:cNvPr>
                  <p:cNvSpPr/>
                  <p:nvPr/>
                </p:nvSpPr>
                <p:spPr>
                  <a:xfrm>
                    <a:off x="3075610" y="4417200"/>
                    <a:ext cx="717167" cy="198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Alvorlig</a:t>
                    </a:r>
                  </a:p>
                </p:txBody>
              </p:sp>
              <p:sp>
                <p:nvSpPr>
                  <p:cNvPr id="120" name="Rectangle 119">
                    <a:extLst>
                      <a:ext uri="{FF2B5EF4-FFF2-40B4-BE49-F238E27FC236}">
                        <a16:creationId xmlns:a16="http://schemas.microsoft.com/office/drawing/2014/main" id="{93D65ECA-33C9-4B20-8EF0-C0507826666F}"/>
                      </a:ext>
                    </a:extLst>
                  </p:cNvPr>
                  <p:cNvSpPr/>
                  <p:nvPr/>
                </p:nvSpPr>
                <p:spPr>
                  <a:xfrm>
                    <a:off x="3670840" y="4386622"/>
                    <a:ext cx="670766" cy="208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Svært alvorlig</a:t>
                    </a:r>
                  </a:p>
                </p:txBody>
              </p:sp>
              <p:sp>
                <p:nvSpPr>
                  <p:cNvPr id="121" name="Rectangle 120">
                    <a:extLst>
                      <a:ext uri="{FF2B5EF4-FFF2-40B4-BE49-F238E27FC236}">
                        <a16:creationId xmlns:a16="http://schemas.microsoft.com/office/drawing/2014/main" id="{8CCB2815-2A34-4408-9329-5F920F232D6D}"/>
                      </a:ext>
                    </a:extLst>
                  </p:cNvPr>
                  <p:cNvSpPr/>
                  <p:nvPr/>
                </p:nvSpPr>
                <p:spPr>
                  <a:xfrm>
                    <a:off x="815866" y="2827751"/>
                    <a:ext cx="669282" cy="21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Moderat</a:t>
                    </a:r>
                  </a:p>
                </p:txBody>
              </p:sp>
              <p:sp>
                <p:nvSpPr>
                  <p:cNvPr id="122" name="Rectangle 121">
                    <a:extLst>
                      <a:ext uri="{FF2B5EF4-FFF2-40B4-BE49-F238E27FC236}">
                        <a16:creationId xmlns:a16="http://schemas.microsoft.com/office/drawing/2014/main" id="{5298D27B-F921-4DFA-A305-F365FC787829}"/>
                      </a:ext>
                    </a:extLst>
                  </p:cNvPr>
                  <p:cNvSpPr/>
                  <p:nvPr/>
                </p:nvSpPr>
                <p:spPr>
                  <a:xfrm>
                    <a:off x="852349" y="2282410"/>
                    <a:ext cx="632800"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Stor</a:t>
                    </a:r>
                  </a:p>
                </p:txBody>
              </p:sp>
              <p:sp>
                <p:nvSpPr>
                  <p:cNvPr id="123" name="Rectangle 122">
                    <a:extLst>
                      <a:ext uri="{FF2B5EF4-FFF2-40B4-BE49-F238E27FC236}">
                        <a16:creationId xmlns:a16="http://schemas.microsoft.com/office/drawing/2014/main" id="{63920C6F-0986-419B-BC24-40B0459C0EAF}"/>
                      </a:ext>
                    </a:extLst>
                  </p:cNvPr>
                  <p:cNvSpPr/>
                  <p:nvPr/>
                </p:nvSpPr>
                <p:spPr>
                  <a:xfrm>
                    <a:off x="852349" y="3381631"/>
                    <a:ext cx="632800"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Liten</a:t>
                    </a:r>
                  </a:p>
                </p:txBody>
              </p:sp>
              <p:sp>
                <p:nvSpPr>
                  <p:cNvPr id="124" name="Rectangle 123">
                    <a:extLst>
                      <a:ext uri="{FF2B5EF4-FFF2-40B4-BE49-F238E27FC236}">
                        <a16:creationId xmlns:a16="http://schemas.microsoft.com/office/drawing/2014/main" id="{832DF3BB-3AC0-4A29-A2CB-C14D0A1CC61A}"/>
                      </a:ext>
                    </a:extLst>
                  </p:cNvPr>
                  <p:cNvSpPr/>
                  <p:nvPr/>
                </p:nvSpPr>
                <p:spPr>
                  <a:xfrm>
                    <a:off x="852349" y="3935510"/>
                    <a:ext cx="632800"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Meget liten</a:t>
                    </a:r>
                  </a:p>
                </p:txBody>
              </p:sp>
              <p:sp>
                <p:nvSpPr>
                  <p:cNvPr id="125" name="Rectangle 124">
                    <a:extLst>
                      <a:ext uri="{FF2B5EF4-FFF2-40B4-BE49-F238E27FC236}">
                        <a16:creationId xmlns:a16="http://schemas.microsoft.com/office/drawing/2014/main" id="{3FA0641F-1CD6-431D-B22C-95A84050725A}"/>
                      </a:ext>
                    </a:extLst>
                  </p:cNvPr>
                  <p:cNvSpPr/>
                  <p:nvPr/>
                </p:nvSpPr>
                <p:spPr>
                  <a:xfrm>
                    <a:off x="852349" y="1717675"/>
                    <a:ext cx="632800" cy="236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600" b="1" dirty="0">
                        <a:solidFill>
                          <a:schemeClr val="tx1"/>
                        </a:solidFill>
                      </a:rPr>
                      <a:t>Svært stor</a:t>
                    </a:r>
                  </a:p>
                </p:txBody>
              </p:sp>
            </p:grpSp>
            <p:sp>
              <p:nvSpPr>
                <p:cNvPr id="94" name="Rectangle 93">
                  <a:extLst>
                    <a:ext uri="{FF2B5EF4-FFF2-40B4-BE49-F238E27FC236}">
                      <a16:creationId xmlns:a16="http://schemas.microsoft.com/office/drawing/2014/main" id="{CD5F6E33-891F-46A2-9C2E-174211F8BD9B}"/>
                    </a:ext>
                  </a:extLst>
                </p:cNvPr>
                <p:cNvSpPr/>
                <p:nvPr/>
              </p:nvSpPr>
              <p:spPr>
                <a:xfrm rot="16200000">
                  <a:off x="3888727" y="3939153"/>
                  <a:ext cx="1130636" cy="208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900" b="1" dirty="0">
                      <a:solidFill>
                        <a:schemeClr val="tx1"/>
                      </a:solidFill>
                    </a:rPr>
                    <a:t>Sannsynlighet</a:t>
                  </a:r>
                </a:p>
              </p:txBody>
            </p:sp>
          </p:grpSp>
          <p:sp>
            <p:nvSpPr>
              <p:cNvPr id="2" name="Oval 1">
                <a:extLst>
                  <a:ext uri="{FF2B5EF4-FFF2-40B4-BE49-F238E27FC236}">
                    <a16:creationId xmlns:a16="http://schemas.microsoft.com/office/drawing/2014/main" id="{46C34AC8-8254-4691-9178-9F77C90B59E5}"/>
                  </a:ext>
                </a:extLst>
              </p:cNvPr>
              <p:cNvSpPr>
                <a:spLocks noChangeAspect="1"/>
              </p:cNvSpPr>
              <p:nvPr/>
            </p:nvSpPr>
            <p:spPr>
              <a:xfrm>
                <a:off x="6603429" y="3940053"/>
                <a:ext cx="184340" cy="1843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800" b="1" dirty="0" err="1"/>
              </a:p>
            </p:txBody>
          </p:sp>
          <p:cxnSp>
            <p:nvCxnSpPr>
              <p:cNvPr id="6" name="Straight Arrow Connector 5">
                <a:extLst>
                  <a:ext uri="{FF2B5EF4-FFF2-40B4-BE49-F238E27FC236}">
                    <a16:creationId xmlns:a16="http://schemas.microsoft.com/office/drawing/2014/main" id="{B491CCC5-D9A2-4C43-ABBC-7A6E13333573}"/>
                  </a:ext>
                </a:extLst>
              </p:cNvPr>
              <p:cNvCxnSpPr>
                <a:cxnSpLocks/>
                <a:stCxn id="2" idx="3"/>
                <a:endCxn id="151" idx="7"/>
              </p:cNvCxnSpPr>
              <p:nvPr/>
            </p:nvCxnSpPr>
            <p:spPr>
              <a:xfrm flipH="1">
                <a:off x="6392646" y="4097397"/>
                <a:ext cx="237778" cy="678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F056E5-E3C6-4588-8422-1755D0670356}"/>
                  </a:ext>
                </a:extLst>
              </p:cNvPr>
              <p:cNvSpPr txBox="1"/>
              <p:nvPr/>
            </p:nvSpPr>
            <p:spPr>
              <a:xfrm>
                <a:off x="6036080" y="4277553"/>
                <a:ext cx="674091" cy="249012"/>
              </a:xfrm>
              <a:prstGeom prst="rect">
                <a:avLst/>
              </a:prstGeom>
              <a:noFill/>
            </p:spPr>
            <p:txBody>
              <a:bodyPr wrap="square" rtlCol="0">
                <a:spAutoFit/>
              </a:bodyPr>
              <a:lstStyle/>
              <a:p>
                <a:r>
                  <a:rPr lang="nb-NO" sz="800" dirty="0"/>
                  <a:t>Kontroll</a:t>
                </a:r>
              </a:p>
            </p:txBody>
          </p:sp>
        </p:grpSp>
      </p:grpSp>
      <p:sp>
        <p:nvSpPr>
          <p:cNvPr id="23" name="Isosceles Triangle 22">
            <a:extLst>
              <a:ext uri="{FF2B5EF4-FFF2-40B4-BE49-F238E27FC236}">
                <a16:creationId xmlns:a16="http://schemas.microsoft.com/office/drawing/2014/main" id="{3B759A3F-B02E-4D3B-A063-E32DD0AEED48}"/>
              </a:ext>
            </a:extLst>
          </p:cNvPr>
          <p:cNvSpPr/>
          <p:nvPr/>
        </p:nvSpPr>
        <p:spPr>
          <a:xfrm rot="5400000">
            <a:off x="3268032" y="3905285"/>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114" name="Isosceles Triangle 113">
            <a:extLst>
              <a:ext uri="{FF2B5EF4-FFF2-40B4-BE49-F238E27FC236}">
                <a16:creationId xmlns:a16="http://schemas.microsoft.com/office/drawing/2014/main" id="{E4074C1C-5F6E-4489-AB13-86FA0A7D3523}"/>
              </a:ext>
            </a:extLst>
          </p:cNvPr>
          <p:cNvSpPr/>
          <p:nvPr/>
        </p:nvSpPr>
        <p:spPr>
          <a:xfrm rot="5400000">
            <a:off x="7114062" y="3905285"/>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21419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1C75A3-8BF4-4572-BB1D-EF1107D08ED1}"/>
              </a:ext>
            </a:extLst>
          </p:cNvPr>
          <p:cNvSpPr>
            <a:spLocks noGrp="1"/>
          </p:cNvSpPr>
          <p:nvPr>
            <p:ph type="title"/>
          </p:nvPr>
        </p:nvSpPr>
        <p:spPr>
          <a:xfrm>
            <a:off x="533400" y="441325"/>
            <a:ext cx="9675967" cy="906415"/>
          </a:xfrm>
        </p:spPr>
        <p:txBody>
          <a:bodyPr/>
          <a:lstStyle/>
          <a:p>
            <a:r>
              <a:rPr lang="nb-NO" sz="2400" dirty="0">
                <a:solidFill>
                  <a:srgbClr val="000000"/>
                </a:solidFill>
              </a:rPr>
              <a:t>Risikovurderinger blir gjennomført på lavere organisatoriske nivåer og prosesser</a:t>
            </a:r>
            <a:endParaRPr lang="nb-NO" sz="2400" dirty="0"/>
          </a:p>
        </p:txBody>
      </p:sp>
      <p:grpSp>
        <p:nvGrpSpPr>
          <p:cNvPr id="4" name="Group 151">
            <a:extLst>
              <a:ext uri="{FF2B5EF4-FFF2-40B4-BE49-F238E27FC236}">
                <a16:creationId xmlns:a16="http://schemas.microsoft.com/office/drawing/2014/main" id="{DDF738BE-0E45-4A10-9564-B55171157430}"/>
              </a:ext>
            </a:extLst>
          </p:cNvPr>
          <p:cNvGrpSpPr>
            <a:grpSpLocks noChangeAspect="1"/>
          </p:cNvGrpSpPr>
          <p:nvPr/>
        </p:nvGrpSpPr>
        <p:grpSpPr>
          <a:xfrm>
            <a:off x="10218599" y="192985"/>
            <a:ext cx="1440000" cy="1440000"/>
            <a:chOff x="7962857" y="2191815"/>
            <a:chExt cx="1699926" cy="1699926"/>
          </a:xfrm>
        </p:grpSpPr>
        <p:sp>
          <p:nvSpPr>
            <p:cNvPr id="5" name="Circle: Hollow 152">
              <a:extLst>
                <a:ext uri="{FF2B5EF4-FFF2-40B4-BE49-F238E27FC236}">
                  <a16:creationId xmlns:a16="http://schemas.microsoft.com/office/drawing/2014/main" id="{5B6BFB9D-9C05-4911-99B4-6BF7EB6A1BA6}"/>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6" name="Oval 153">
              <a:extLst>
                <a:ext uri="{FF2B5EF4-FFF2-40B4-BE49-F238E27FC236}">
                  <a16:creationId xmlns:a16="http://schemas.microsoft.com/office/drawing/2014/main" id="{8FAF3B3B-4203-47A6-BBAA-40EC0D428ECB}"/>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7" name="Isosceles Triangle 154">
              <a:extLst>
                <a:ext uri="{FF2B5EF4-FFF2-40B4-BE49-F238E27FC236}">
                  <a16:creationId xmlns:a16="http://schemas.microsoft.com/office/drawing/2014/main" id="{26F80291-8253-4F09-BE33-188E64182359}"/>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8" name="Rectangle 155">
              <a:extLst>
                <a:ext uri="{FF2B5EF4-FFF2-40B4-BE49-F238E27FC236}">
                  <a16:creationId xmlns:a16="http://schemas.microsoft.com/office/drawing/2014/main" id="{63AE0FF4-84C8-4B68-A7B9-25C69AFEFB92}"/>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9" name="Rectangle 156">
              <a:extLst>
                <a:ext uri="{FF2B5EF4-FFF2-40B4-BE49-F238E27FC236}">
                  <a16:creationId xmlns:a16="http://schemas.microsoft.com/office/drawing/2014/main" id="{0D561937-E8FA-455B-80D7-23FB90783D3F}"/>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10" name="Rectangle 157">
              <a:extLst>
                <a:ext uri="{FF2B5EF4-FFF2-40B4-BE49-F238E27FC236}">
                  <a16:creationId xmlns:a16="http://schemas.microsoft.com/office/drawing/2014/main" id="{C7BCB373-7937-4D8F-9638-E55EA65CC565}"/>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Risikovurdering</a:t>
              </a:r>
            </a:p>
          </p:txBody>
        </p:sp>
        <p:sp>
          <p:nvSpPr>
            <p:cNvPr id="11" name="Rectangle 158">
              <a:extLst>
                <a:ext uri="{FF2B5EF4-FFF2-40B4-BE49-F238E27FC236}">
                  <a16:creationId xmlns:a16="http://schemas.microsoft.com/office/drawing/2014/main" id="{A48DA1B5-E12D-4A02-87BD-DD6C8F753EA6}"/>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12" name="Rectangle 159">
              <a:extLst>
                <a:ext uri="{FF2B5EF4-FFF2-40B4-BE49-F238E27FC236}">
                  <a16:creationId xmlns:a16="http://schemas.microsoft.com/office/drawing/2014/main" id="{E9BCED65-0271-453F-AE2A-4C266E13EFD3}"/>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13" name="Rectangle 160">
              <a:extLst>
                <a:ext uri="{FF2B5EF4-FFF2-40B4-BE49-F238E27FC236}">
                  <a16:creationId xmlns:a16="http://schemas.microsoft.com/office/drawing/2014/main" id="{27911D2A-6921-439C-95E7-D7CC84412072}"/>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14" name="TextBox 161">
              <a:extLst>
                <a:ext uri="{FF2B5EF4-FFF2-40B4-BE49-F238E27FC236}">
                  <a16:creationId xmlns:a16="http://schemas.microsoft.com/office/drawing/2014/main" id="{4A1AF624-FBCD-4DF8-AA82-538A713EE975}"/>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15" name="TextBox 162">
              <a:extLst>
                <a:ext uri="{FF2B5EF4-FFF2-40B4-BE49-F238E27FC236}">
                  <a16:creationId xmlns:a16="http://schemas.microsoft.com/office/drawing/2014/main" id="{7B7A6695-CA53-4B37-A7D6-B145191EE0C1}"/>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16" name="TextBox 163">
              <a:extLst>
                <a:ext uri="{FF2B5EF4-FFF2-40B4-BE49-F238E27FC236}">
                  <a16:creationId xmlns:a16="http://schemas.microsoft.com/office/drawing/2014/main" id="{8B7BA992-03D9-48E7-81B2-19BFB6D7E0D2}"/>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17" name="Half Frame 164">
              <a:extLst>
                <a:ext uri="{FF2B5EF4-FFF2-40B4-BE49-F238E27FC236}">
                  <a16:creationId xmlns:a16="http://schemas.microsoft.com/office/drawing/2014/main" id="{DE4D3FB0-FEE4-4DB6-A3EE-262E480160AE}"/>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8" name="Half Frame 165">
              <a:extLst>
                <a:ext uri="{FF2B5EF4-FFF2-40B4-BE49-F238E27FC236}">
                  <a16:creationId xmlns:a16="http://schemas.microsoft.com/office/drawing/2014/main" id="{4E2B798F-255C-4DF3-AEBB-14CC9C48FE39}"/>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9" name="Half Frame 166">
              <a:extLst>
                <a:ext uri="{FF2B5EF4-FFF2-40B4-BE49-F238E27FC236}">
                  <a16:creationId xmlns:a16="http://schemas.microsoft.com/office/drawing/2014/main" id="{03CAA4E0-1F8F-4FE5-AF50-89A10A681B4E}"/>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0" name="Half Frame 167">
              <a:extLst>
                <a:ext uri="{FF2B5EF4-FFF2-40B4-BE49-F238E27FC236}">
                  <a16:creationId xmlns:a16="http://schemas.microsoft.com/office/drawing/2014/main" id="{F6D46F4E-8A5B-4BB1-863A-729D8CCE88CB}"/>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1" name="Freeform: Shape 168">
              <a:extLst>
                <a:ext uri="{FF2B5EF4-FFF2-40B4-BE49-F238E27FC236}">
                  <a16:creationId xmlns:a16="http://schemas.microsoft.com/office/drawing/2014/main" id="{1A92049A-01A6-46A5-907C-B5156DD623E2}"/>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2" name="Half Frame 169">
              <a:extLst>
                <a:ext uri="{FF2B5EF4-FFF2-40B4-BE49-F238E27FC236}">
                  <a16:creationId xmlns:a16="http://schemas.microsoft.com/office/drawing/2014/main" id="{C71E154D-DB4C-483B-9A81-DC23B9E39F41}"/>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3" name="Half Frame 170">
              <a:extLst>
                <a:ext uri="{FF2B5EF4-FFF2-40B4-BE49-F238E27FC236}">
                  <a16:creationId xmlns:a16="http://schemas.microsoft.com/office/drawing/2014/main" id="{B8C93632-7F86-4D94-A299-668523D54655}"/>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pic>
        <p:nvPicPr>
          <p:cNvPr id="24" name="Bilde 23">
            <a:extLst>
              <a:ext uri="{FF2B5EF4-FFF2-40B4-BE49-F238E27FC236}">
                <a16:creationId xmlns:a16="http://schemas.microsoft.com/office/drawing/2014/main" id="{3B29AAB5-75A2-49B4-BFCD-EC78FC86B9C7}"/>
              </a:ext>
            </a:extLst>
          </p:cNvPr>
          <p:cNvPicPr>
            <a:picLocks noChangeAspect="1"/>
          </p:cNvPicPr>
          <p:nvPr/>
        </p:nvPicPr>
        <p:blipFill rotWithShape="1">
          <a:blip r:embed="rId3"/>
          <a:srcRect l="2703" t="26715" r="4376" b="7499"/>
          <a:stretch/>
        </p:blipFill>
        <p:spPr>
          <a:xfrm>
            <a:off x="648586" y="2817588"/>
            <a:ext cx="5103628" cy="2032449"/>
          </a:xfrm>
          <a:prstGeom prst="rect">
            <a:avLst/>
          </a:prstGeom>
          <a:ln>
            <a:solidFill>
              <a:schemeClr val="tx1"/>
            </a:solidFill>
          </a:ln>
        </p:spPr>
      </p:pic>
      <p:sp>
        <p:nvSpPr>
          <p:cNvPr id="25" name="Isosceles Triangle 22">
            <a:extLst>
              <a:ext uri="{FF2B5EF4-FFF2-40B4-BE49-F238E27FC236}">
                <a16:creationId xmlns:a16="http://schemas.microsoft.com/office/drawing/2014/main" id="{D452A58D-EAD3-4066-9686-38C4CAC5BAD2}"/>
              </a:ext>
            </a:extLst>
          </p:cNvPr>
          <p:cNvSpPr/>
          <p:nvPr/>
        </p:nvSpPr>
        <p:spPr>
          <a:xfrm rot="16200000">
            <a:off x="5342943" y="3660736"/>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grpSp>
        <p:nvGrpSpPr>
          <p:cNvPr id="28" name="Group 21">
            <a:extLst>
              <a:ext uri="{FF2B5EF4-FFF2-40B4-BE49-F238E27FC236}">
                <a16:creationId xmlns:a16="http://schemas.microsoft.com/office/drawing/2014/main" id="{4809DB16-3A3E-487A-9DAC-4E261A3E94F3}"/>
              </a:ext>
            </a:extLst>
          </p:cNvPr>
          <p:cNvGrpSpPr/>
          <p:nvPr/>
        </p:nvGrpSpPr>
        <p:grpSpPr>
          <a:xfrm>
            <a:off x="443043" y="1966281"/>
            <a:ext cx="5504098" cy="4050066"/>
            <a:chOff x="620124" y="2021142"/>
            <a:chExt cx="3424015" cy="4140336"/>
          </a:xfrm>
        </p:grpSpPr>
        <p:sp>
          <p:nvSpPr>
            <p:cNvPr id="29" name="Rectangle: Rounded Corners 46">
              <a:extLst>
                <a:ext uri="{FF2B5EF4-FFF2-40B4-BE49-F238E27FC236}">
                  <a16:creationId xmlns:a16="http://schemas.microsoft.com/office/drawing/2014/main" id="{2CEADA4E-05A5-4905-80FC-5D3744FC76C9}"/>
                </a:ext>
              </a:extLst>
            </p:cNvPr>
            <p:cNvSpPr/>
            <p:nvPr/>
          </p:nvSpPr>
          <p:spPr>
            <a:xfrm>
              <a:off x="620124" y="2021142"/>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b="1" dirty="0">
                  <a:solidFill>
                    <a:schemeClr val="tx1"/>
                  </a:solidFill>
                </a:rPr>
                <a:t>Top – </a:t>
              </a:r>
              <a:r>
                <a:rPr lang="nb-NO" sz="1600" b="1" dirty="0" err="1">
                  <a:solidFill>
                    <a:schemeClr val="tx1"/>
                  </a:solidFill>
                </a:rPr>
                <a:t>down</a:t>
              </a:r>
              <a:r>
                <a:rPr lang="nb-NO" sz="1600" b="1" dirty="0">
                  <a:solidFill>
                    <a:schemeClr val="tx1"/>
                  </a:solidFill>
                </a:rPr>
                <a:t> tilnærming </a:t>
              </a:r>
              <a:r>
                <a:rPr lang="nb-NO" sz="1600" dirty="0">
                  <a:solidFill>
                    <a:schemeClr val="tx1"/>
                  </a:solidFill>
                </a:rPr>
                <a:t>til arbeide med å etablere, følge opp og forbedre internkontrollen i virksomheten</a:t>
              </a: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r>
                <a:rPr lang="nb-NO" sz="1600" dirty="0">
                  <a:solidFill>
                    <a:schemeClr val="tx1"/>
                  </a:solidFill>
                </a:rPr>
                <a:t> </a:t>
              </a: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a:p>
              <a:pPr algn="ctr"/>
              <a:endParaRPr lang="nb-NO" sz="1600" dirty="0">
                <a:solidFill>
                  <a:schemeClr val="tx1"/>
                </a:solidFill>
              </a:endParaRPr>
            </a:p>
          </p:txBody>
        </p:sp>
        <p:sp>
          <p:nvSpPr>
            <p:cNvPr id="36" name="Rektangel 9">
              <a:extLst>
                <a:ext uri="{FF2B5EF4-FFF2-40B4-BE49-F238E27FC236}">
                  <a16:creationId xmlns:a16="http://schemas.microsoft.com/office/drawing/2014/main" id="{20EB4D87-EB18-4B48-A0DF-6C12B6CCCEF5}"/>
                </a:ext>
              </a:extLst>
            </p:cNvPr>
            <p:cNvSpPr/>
            <p:nvPr/>
          </p:nvSpPr>
          <p:spPr bwMode="auto">
            <a:xfrm>
              <a:off x="2560046" y="2938477"/>
              <a:ext cx="1471355" cy="56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nb-NO" sz="1100" b="0" i="0" u="none" strike="noStrike" cap="none" normalizeH="0" baseline="0">
                <a:ln>
                  <a:noFill/>
                </a:ln>
                <a:solidFill>
                  <a:schemeClr val="tx1"/>
                </a:solidFill>
                <a:effectLst/>
                <a:latin typeface="Arial" charset="0"/>
              </a:endParaRPr>
            </a:p>
          </p:txBody>
        </p:sp>
      </p:grpSp>
      <p:grpSp>
        <p:nvGrpSpPr>
          <p:cNvPr id="37" name="Group 2">
            <a:extLst>
              <a:ext uri="{FF2B5EF4-FFF2-40B4-BE49-F238E27FC236}">
                <a16:creationId xmlns:a16="http://schemas.microsoft.com/office/drawing/2014/main" id="{44C6D2B5-583D-4A47-93DE-213092186092}"/>
              </a:ext>
            </a:extLst>
          </p:cNvPr>
          <p:cNvGrpSpPr/>
          <p:nvPr/>
        </p:nvGrpSpPr>
        <p:grpSpPr>
          <a:xfrm>
            <a:off x="6318914" y="1966281"/>
            <a:ext cx="5252462" cy="4140336"/>
            <a:chOff x="8192368" y="1964707"/>
            <a:chExt cx="3424015" cy="4140336"/>
          </a:xfrm>
        </p:grpSpPr>
        <p:sp>
          <p:nvSpPr>
            <p:cNvPr id="38" name="Rectangle: Rounded Corners 51">
              <a:extLst>
                <a:ext uri="{FF2B5EF4-FFF2-40B4-BE49-F238E27FC236}">
                  <a16:creationId xmlns:a16="http://schemas.microsoft.com/office/drawing/2014/main" id="{37A1131D-DB95-4E4E-9ACC-D60AB7CAEDD2}"/>
                </a:ext>
              </a:extLst>
            </p:cNvPr>
            <p:cNvSpPr/>
            <p:nvPr/>
          </p:nvSpPr>
          <p:spPr>
            <a:xfrm>
              <a:off x="8192368" y="1964707"/>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b="1" dirty="0" err="1">
                  <a:solidFill>
                    <a:schemeClr val="tx1"/>
                  </a:solidFill>
                </a:rPr>
                <a:t>Bottum</a:t>
              </a:r>
              <a:r>
                <a:rPr lang="nb-NO" sz="1600" b="1" dirty="0">
                  <a:solidFill>
                    <a:schemeClr val="tx1"/>
                  </a:solidFill>
                </a:rPr>
                <a:t> – up tilnærming </a:t>
              </a:r>
              <a:r>
                <a:rPr lang="nb-NO" sz="1600" dirty="0">
                  <a:solidFill>
                    <a:schemeClr val="tx1"/>
                  </a:solidFill>
                </a:rPr>
                <a:t>til arbeidet med å identifisere, etablere, følge opp og forbedre internkontroll i virksomheten</a:t>
              </a:r>
            </a:p>
          </p:txBody>
        </p:sp>
        <p:sp>
          <p:nvSpPr>
            <p:cNvPr id="40" name="Rectangle: Rounded Corners 14">
              <a:extLst>
                <a:ext uri="{FF2B5EF4-FFF2-40B4-BE49-F238E27FC236}">
                  <a16:creationId xmlns:a16="http://schemas.microsoft.com/office/drawing/2014/main" id="{B879AA00-8D46-44B2-867C-02F41D096797}"/>
                </a:ext>
              </a:extLst>
            </p:cNvPr>
            <p:cNvSpPr/>
            <p:nvPr/>
          </p:nvSpPr>
          <p:spPr>
            <a:xfrm>
              <a:off x="8583996" y="3088281"/>
              <a:ext cx="2640765" cy="17601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nb-NO" sz="1200" dirty="0">
                  <a:solidFill>
                    <a:schemeClr val="bg1"/>
                  </a:solidFill>
                </a:rPr>
                <a:t>Ledere på lavere nivåer gjennomfører risikovurderinger og ledelses gjennomgang el. innenfor sitt ansvarsområde</a:t>
              </a:r>
            </a:p>
            <a:p>
              <a:pPr marL="171450" indent="-171450">
                <a:buFont typeface="Arial" panose="020B0604020202020204" pitchFamily="34" charset="0"/>
                <a:buChar char="•"/>
              </a:pPr>
              <a:r>
                <a:rPr lang="nb-NO" sz="1200" dirty="0">
                  <a:solidFill>
                    <a:schemeClr val="bg1"/>
                  </a:solidFill>
                </a:rPr>
                <a:t>Dette skjer i henhold til toppledelsen sin risikotoleranse</a:t>
              </a:r>
            </a:p>
            <a:p>
              <a:pPr marL="171450" indent="-171450">
                <a:buFont typeface="Arial" panose="020B0604020202020204" pitchFamily="34" charset="0"/>
                <a:buChar char="•"/>
              </a:pPr>
              <a:r>
                <a:rPr lang="nb-NO" sz="1200" dirty="0">
                  <a:solidFill>
                    <a:schemeClr val="bg1"/>
                  </a:solidFill>
                </a:rPr>
                <a:t>Risiko som ikke kan håndteres innenfor eget ansvarsområde rapporteres til nivået over</a:t>
              </a:r>
            </a:p>
            <a:p>
              <a:pPr marL="171450" indent="-171450">
                <a:buFont typeface="Arial" panose="020B0604020202020204" pitchFamily="34" charset="0"/>
                <a:buChar char="•"/>
              </a:pPr>
              <a:endParaRPr lang="nb-NO" sz="1200" dirty="0">
                <a:solidFill>
                  <a:schemeClr val="bg1"/>
                </a:solidFill>
              </a:endParaRPr>
            </a:p>
          </p:txBody>
        </p:sp>
      </p:grpSp>
      <p:sp>
        <p:nvSpPr>
          <p:cNvPr id="31" name="Isosceles Triangle 22">
            <a:extLst>
              <a:ext uri="{FF2B5EF4-FFF2-40B4-BE49-F238E27FC236}">
                <a16:creationId xmlns:a16="http://schemas.microsoft.com/office/drawing/2014/main" id="{C6EE1D90-B32C-4F9E-8E23-43DC544F87B8}"/>
              </a:ext>
            </a:extLst>
          </p:cNvPr>
          <p:cNvSpPr/>
          <p:nvPr/>
        </p:nvSpPr>
        <p:spPr>
          <a:xfrm rot="5400000">
            <a:off x="5210302" y="3660736"/>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25326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6B6AEEE6-3EBB-4A55-84E9-B6FE7C16A87E}"/>
              </a:ext>
            </a:extLst>
          </p:cNvPr>
          <p:cNvPicPr>
            <a:picLocks noGrp="1" noChangeAspect="1"/>
          </p:cNvPicPr>
          <p:nvPr>
            <p:ph sz="quarter" idx="15"/>
          </p:nvPr>
        </p:nvPicPr>
        <p:blipFill>
          <a:blip r:embed="rId3"/>
          <a:stretch>
            <a:fillRect/>
          </a:stretch>
        </p:blipFill>
        <p:spPr>
          <a:xfrm>
            <a:off x="3012018" y="2184400"/>
            <a:ext cx="3876144" cy="4232275"/>
          </a:xfrm>
          <a:prstGeom prst="rect">
            <a:avLst/>
          </a:prstGeom>
        </p:spPr>
      </p:pic>
      <p:sp>
        <p:nvSpPr>
          <p:cNvPr id="3" name="Tittel 2">
            <a:extLst>
              <a:ext uri="{FF2B5EF4-FFF2-40B4-BE49-F238E27FC236}">
                <a16:creationId xmlns:a16="http://schemas.microsoft.com/office/drawing/2014/main" id="{C305F535-A57F-4D94-8E3F-F456364C5686}"/>
              </a:ext>
            </a:extLst>
          </p:cNvPr>
          <p:cNvSpPr>
            <a:spLocks noGrp="1"/>
          </p:cNvSpPr>
          <p:nvPr>
            <p:ph type="title"/>
          </p:nvPr>
        </p:nvSpPr>
        <p:spPr/>
        <p:txBody>
          <a:bodyPr/>
          <a:lstStyle/>
          <a:p>
            <a:r>
              <a:rPr lang="nb-NO" sz="2400" dirty="0"/>
              <a:t>Tiltak/kontrollaktiviteter skal være innebygget i virksomhetens systemer og rutiner </a:t>
            </a:r>
          </a:p>
        </p:txBody>
      </p:sp>
      <p:sp>
        <p:nvSpPr>
          <p:cNvPr id="4" name="Plassholder for innhold 3">
            <a:extLst>
              <a:ext uri="{FF2B5EF4-FFF2-40B4-BE49-F238E27FC236}">
                <a16:creationId xmlns:a16="http://schemas.microsoft.com/office/drawing/2014/main" id="{9271263A-B7F9-49B2-ABF2-2D963DA6B2D9}"/>
              </a:ext>
            </a:extLst>
          </p:cNvPr>
          <p:cNvSpPr>
            <a:spLocks noGrp="1"/>
          </p:cNvSpPr>
          <p:nvPr>
            <p:ph sz="quarter" idx="16"/>
          </p:nvPr>
        </p:nvSpPr>
        <p:spPr/>
        <p:txBody>
          <a:bodyPr/>
          <a:lstStyle/>
          <a:p>
            <a:pPr marL="0" indent="0" algn="ctr">
              <a:buNone/>
            </a:pPr>
            <a:endParaRPr lang="nb-NO" dirty="0"/>
          </a:p>
          <a:p>
            <a:pPr marL="0" indent="0" algn="ctr">
              <a:buNone/>
            </a:pPr>
            <a:endParaRPr lang="nb-NO" dirty="0"/>
          </a:p>
          <a:p>
            <a:pPr marL="0" indent="0" algn="ctr">
              <a:buNone/>
            </a:pPr>
            <a:r>
              <a:rPr lang="nb-NO" dirty="0"/>
              <a:t>Å både utforme og implementere tiltak/kontrollaktiviteter bidrar til at tiltaket både blir kjent, og </a:t>
            </a:r>
            <a:r>
              <a:rPr lang="nb-NO" i="1" dirty="0"/>
              <a:t>erkjent</a:t>
            </a:r>
          </a:p>
          <a:p>
            <a:endParaRPr lang="nb-NO" dirty="0"/>
          </a:p>
        </p:txBody>
      </p:sp>
      <p:pic>
        <p:nvPicPr>
          <p:cNvPr id="11" name="Graphic 60">
            <a:extLst>
              <a:ext uri="{FF2B5EF4-FFF2-40B4-BE49-F238E27FC236}">
                <a16:creationId xmlns:a16="http://schemas.microsoft.com/office/drawing/2014/main" id="{8E662CCD-9265-40A7-BC0D-248C6B5C2D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1798" y="5221882"/>
            <a:ext cx="1050220" cy="1050220"/>
          </a:xfrm>
          <a:prstGeom prst="rect">
            <a:avLst/>
          </a:prstGeom>
        </p:spPr>
      </p:pic>
      <p:sp>
        <p:nvSpPr>
          <p:cNvPr id="13" name="Rektangel 12">
            <a:extLst>
              <a:ext uri="{FF2B5EF4-FFF2-40B4-BE49-F238E27FC236}">
                <a16:creationId xmlns:a16="http://schemas.microsoft.com/office/drawing/2014/main" id="{68B4916E-0D38-48B4-89BD-F2D6E94701F1}"/>
              </a:ext>
            </a:extLst>
          </p:cNvPr>
          <p:cNvSpPr/>
          <p:nvPr/>
        </p:nvSpPr>
        <p:spPr>
          <a:xfrm>
            <a:off x="208317" y="5550405"/>
            <a:ext cx="2278591" cy="1200329"/>
          </a:xfrm>
          <a:prstGeom prst="rect">
            <a:avLst/>
          </a:prstGeom>
        </p:spPr>
        <p:txBody>
          <a:bodyPr wrap="square">
            <a:spAutoFit/>
          </a:bodyPr>
          <a:lstStyle/>
          <a:p>
            <a:r>
              <a:rPr lang="nb-NO" dirty="0">
                <a:solidFill>
                  <a:schemeClr val="accent6"/>
                </a:solidFill>
              </a:rPr>
              <a:t>Internkontroll integrert i aktiviteter og prosesser i drift og utvikling </a:t>
            </a:r>
          </a:p>
        </p:txBody>
      </p:sp>
      <p:sp>
        <p:nvSpPr>
          <p:cNvPr id="9" name="Ellipse 8">
            <a:extLst>
              <a:ext uri="{FF2B5EF4-FFF2-40B4-BE49-F238E27FC236}">
                <a16:creationId xmlns:a16="http://schemas.microsoft.com/office/drawing/2014/main" id="{8B129FFF-1C9D-453D-8C98-B4982231D13F}"/>
              </a:ext>
            </a:extLst>
          </p:cNvPr>
          <p:cNvSpPr/>
          <p:nvPr/>
        </p:nvSpPr>
        <p:spPr>
          <a:xfrm>
            <a:off x="10301288" y="285749"/>
            <a:ext cx="1438781" cy="148755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grpSp>
        <p:nvGrpSpPr>
          <p:cNvPr id="10" name="Group 40">
            <a:extLst>
              <a:ext uri="{FF2B5EF4-FFF2-40B4-BE49-F238E27FC236}">
                <a16:creationId xmlns:a16="http://schemas.microsoft.com/office/drawing/2014/main" id="{CA3B22D1-1600-4150-AD27-68FC998ADF26}"/>
              </a:ext>
            </a:extLst>
          </p:cNvPr>
          <p:cNvGrpSpPr>
            <a:grpSpLocks noChangeAspect="1"/>
          </p:cNvGrpSpPr>
          <p:nvPr/>
        </p:nvGrpSpPr>
        <p:grpSpPr>
          <a:xfrm>
            <a:off x="10301288" y="309525"/>
            <a:ext cx="1440000" cy="1440000"/>
            <a:chOff x="7962857" y="2191815"/>
            <a:chExt cx="1699926" cy="1699926"/>
          </a:xfrm>
        </p:grpSpPr>
        <p:sp>
          <p:nvSpPr>
            <p:cNvPr id="12" name="Circle: Hollow 41">
              <a:extLst>
                <a:ext uri="{FF2B5EF4-FFF2-40B4-BE49-F238E27FC236}">
                  <a16:creationId xmlns:a16="http://schemas.microsoft.com/office/drawing/2014/main" id="{051512F6-A94A-4001-BF74-97ABCDD7A94A}"/>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5" name="Oval 42">
              <a:extLst>
                <a:ext uri="{FF2B5EF4-FFF2-40B4-BE49-F238E27FC236}">
                  <a16:creationId xmlns:a16="http://schemas.microsoft.com/office/drawing/2014/main" id="{7551D90D-2747-4618-BE19-F172B4B6B567}"/>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16" name="Isosceles Triangle 43">
              <a:extLst>
                <a:ext uri="{FF2B5EF4-FFF2-40B4-BE49-F238E27FC236}">
                  <a16:creationId xmlns:a16="http://schemas.microsoft.com/office/drawing/2014/main" id="{454D7BAC-228F-471E-97AC-DBECDCE9BE4C}"/>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17" name="Rectangle 44">
              <a:extLst>
                <a:ext uri="{FF2B5EF4-FFF2-40B4-BE49-F238E27FC236}">
                  <a16:creationId xmlns:a16="http://schemas.microsoft.com/office/drawing/2014/main" id="{3BA6A225-A273-4637-946E-4567D477B484}"/>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18" name="Rectangle 45">
              <a:extLst>
                <a:ext uri="{FF2B5EF4-FFF2-40B4-BE49-F238E27FC236}">
                  <a16:creationId xmlns:a16="http://schemas.microsoft.com/office/drawing/2014/main" id="{6AD4DA1A-8D27-4D30-AC41-F574BA7F28A2}"/>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19" name="Rectangle 46">
              <a:extLst>
                <a:ext uri="{FF2B5EF4-FFF2-40B4-BE49-F238E27FC236}">
                  <a16:creationId xmlns:a16="http://schemas.microsoft.com/office/drawing/2014/main" id="{CE72050E-B3E6-4B13-BACC-D64A7619BDC8}"/>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20" name="Rectangle 47">
              <a:extLst>
                <a:ext uri="{FF2B5EF4-FFF2-40B4-BE49-F238E27FC236}">
                  <a16:creationId xmlns:a16="http://schemas.microsoft.com/office/drawing/2014/main" id="{2B4D6748-44A6-4734-A646-EA54EE5A2B1C}"/>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21" name="Rectangle 49">
              <a:extLst>
                <a:ext uri="{FF2B5EF4-FFF2-40B4-BE49-F238E27FC236}">
                  <a16:creationId xmlns:a16="http://schemas.microsoft.com/office/drawing/2014/main" id="{D73C931C-AF54-467C-84AC-F8460B761CCF}"/>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accent3"/>
                  </a:solidFill>
                </a:rPr>
                <a:t>Utforming</a:t>
              </a:r>
            </a:p>
          </p:txBody>
        </p:sp>
        <p:sp>
          <p:nvSpPr>
            <p:cNvPr id="22" name="Rectangle 50">
              <a:extLst>
                <a:ext uri="{FF2B5EF4-FFF2-40B4-BE49-F238E27FC236}">
                  <a16:creationId xmlns:a16="http://schemas.microsoft.com/office/drawing/2014/main" id="{06892259-E82D-47B9-BD9B-9B10E5D64BB3}"/>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accent3">
                      <a:lumMod val="75000"/>
                    </a:schemeClr>
                  </a:solidFill>
                </a:rPr>
                <a:t>Implementering</a:t>
              </a:r>
            </a:p>
          </p:txBody>
        </p:sp>
        <p:sp>
          <p:nvSpPr>
            <p:cNvPr id="23" name="TextBox 51">
              <a:extLst>
                <a:ext uri="{FF2B5EF4-FFF2-40B4-BE49-F238E27FC236}">
                  <a16:creationId xmlns:a16="http://schemas.microsoft.com/office/drawing/2014/main" id="{3869CEF1-6D81-4CDF-87A5-9026F16C99F9}"/>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24" name="TextBox 52">
              <a:extLst>
                <a:ext uri="{FF2B5EF4-FFF2-40B4-BE49-F238E27FC236}">
                  <a16:creationId xmlns:a16="http://schemas.microsoft.com/office/drawing/2014/main" id="{D5FAF7ED-2765-4D64-AD61-448310A119B9}"/>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25" name="TextBox 53">
              <a:extLst>
                <a:ext uri="{FF2B5EF4-FFF2-40B4-BE49-F238E27FC236}">
                  <a16:creationId xmlns:a16="http://schemas.microsoft.com/office/drawing/2014/main" id="{FF305B0E-489A-48CA-A42C-C1173D615FDB}"/>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26" name="Half Frame 54">
              <a:extLst>
                <a:ext uri="{FF2B5EF4-FFF2-40B4-BE49-F238E27FC236}">
                  <a16:creationId xmlns:a16="http://schemas.microsoft.com/office/drawing/2014/main" id="{9D922D6F-DEFA-4AD0-B7E0-8D988A206A1A}"/>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7" name="Half Frame 55">
              <a:extLst>
                <a:ext uri="{FF2B5EF4-FFF2-40B4-BE49-F238E27FC236}">
                  <a16:creationId xmlns:a16="http://schemas.microsoft.com/office/drawing/2014/main" id="{512A2640-A31F-438E-BD6C-DAC67961BA60}"/>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8" name="Half Frame 56">
              <a:extLst>
                <a:ext uri="{FF2B5EF4-FFF2-40B4-BE49-F238E27FC236}">
                  <a16:creationId xmlns:a16="http://schemas.microsoft.com/office/drawing/2014/main" id="{5B98ABEF-D31E-46DF-8FE8-10E115662961}"/>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9" name="Half Frame 57">
              <a:extLst>
                <a:ext uri="{FF2B5EF4-FFF2-40B4-BE49-F238E27FC236}">
                  <a16:creationId xmlns:a16="http://schemas.microsoft.com/office/drawing/2014/main" id="{270A8914-0B53-4487-9BB7-080604A25FF4}"/>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30" name="Freeform: Shape 58">
              <a:extLst>
                <a:ext uri="{FF2B5EF4-FFF2-40B4-BE49-F238E27FC236}">
                  <a16:creationId xmlns:a16="http://schemas.microsoft.com/office/drawing/2014/main" id="{CC6BFE0C-7D49-4395-B6BF-BB366D04C6E0}"/>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1" name="Half Frame 59">
              <a:extLst>
                <a:ext uri="{FF2B5EF4-FFF2-40B4-BE49-F238E27FC236}">
                  <a16:creationId xmlns:a16="http://schemas.microsoft.com/office/drawing/2014/main" id="{673AC2F6-FE36-4C39-A3BF-D92A4521ACEE}"/>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32" name="Half Frame 60">
              <a:extLst>
                <a:ext uri="{FF2B5EF4-FFF2-40B4-BE49-F238E27FC236}">
                  <a16:creationId xmlns:a16="http://schemas.microsoft.com/office/drawing/2014/main" id="{09158F40-3B33-4A2E-B529-D1406AC3C451}"/>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spTree>
    <p:extLst>
      <p:ext uri="{BB962C8B-B14F-4D97-AF65-F5344CB8AC3E}">
        <p14:creationId xmlns:p14="http://schemas.microsoft.com/office/powerpoint/2010/main" val="238584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33401" y="441325"/>
            <a:ext cx="9151864" cy="701675"/>
          </a:xfrm>
        </p:spPr>
        <p:txBody>
          <a:bodyPr/>
          <a:lstStyle/>
          <a:p>
            <a:r>
              <a:rPr lang="nb-NO" sz="2400" dirty="0"/>
              <a:t>Tiltak/kontrollaktiviteter blir utformet på ulike organisatoriske nivå for å håndtere uakseptabel risiko</a:t>
            </a:r>
          </a:p>
        </p:txBody>
      </p:sp>
      <p:grpSp>
        <p:nvGrpSpPr>
          <p:cNvPr id="11" name="Group 10">
            <a:extLst>
              <a:ext uri="{FF2B5EF4-FFF2-40B4-BE49-F238E27FC236}">
                <a16:creationId xmlns:a16="http://schemas.microsoft.com/office/drawing/2014/main" id="{A8261985-82A7-4432-B769-0F187E0BB720}"/>
              </a:ext>
            </a:extLst>
          </p:cNvPr>
          <p:cNvGrpSpPr/>
          <p:nvPr/>
        </p:nvGrpSpPr>
        <p:grpSpPr>
          <a:xfrm>
            <a:off x="455301" y="1966281"/>
            <a:ext cx="3424015" cy="4140336"/>
            <a:chOff x="618991" y="1967856"/>
            <a:chExt cx="3424015" cy="4140336"/>
          </a:xfrm>
        </p:grpSpPr>
        <p:sp>
          <p:nvSpPr>
            <p:cNvPr id="34" name="Rectangle: Rounded Corners 33">
              <a:extLst>
                <a:ext uri="{FF2B5EF4-FFF2-40B4-BE49-F238E27FC236}">
                  <a16:creationId xmlns:a16="http://schemas.microsoft.com/office/drawing/2014/main" id="{1779D81B-793B-49E1-97B5-F25C95243074}"/>
                </a:ext>
              </a:extLst>
            </p:cNvPr>
            <p:cNvSpPr/>
            <p:nvPr/>
          </p:nvSpPr>
          <p:spPr>
            <a:xfrm>
              <a:off x="618991" y="1967856"/>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Identifisere aktuelle tiltak/kontrolltiltak</a:t>
              </a:r>
            </a:p>
          </p:txBody>
        </p:sp>
        <p:grpSp>
          <p:nvGrpSpPr>
            <p:cNvPr id="3" name="Group 2">
              <a:extLst>
                <a:ext uri="{FF2B5EF4-FFF2-40B4-BE49-F238E27FC236}">
                  <a16:creationId xmlns:a16="http://schemas.microsoft.com/office/drawing/2014/main" id="{3646C13E-6E55-4A15-A5C9-A1B196318E75}"/>
                </a:ext>
              </a:extLst>
            </p:cNvPr>
            <p:cNvGrpSpPr/>
            <p:nvPr/>
          </p:nvGrpSpPr>
          <p:grpSpPr>
            <a:xfrm>
              <a:off x="922790" y="2785822"/>
              <a:ext cx="2805808" cy="3153753"/>
              <a:chOff x="839309" y="2837946"/>
              <a:chExt cx="1961398" cy="2686136"/>
            </a:xfrm>
          </p:grpSpPr>
          <p:grpSp>
            <p:nvGrpSpPr>
              <p:cNvPr id="16" name="Group 15">
                <a:extLst>
                  <a:ext uri="{FF2B5EF4-FFF2-40B4-BE49-F238E27FC236}">
                    <a16:creationId xmlns:a16="http://schemas.microsoft.com/office/drawing/2014/main" id="{2BBBE927-9EA4-4A87-A240-6745B4188BD2}"/>
                  </a:ext>
                </a:extLst>
              </p:cNvPr>
              <p:cNvGrpSpPr/>
              <p:nvPr/>
            </p:nvGrpSpPr>
            <p:grpSpPr>
              <a:xfrm>
                <a:off x="839309" y="2837946"/>
                <a:ext cx="946441" cy="1407712"/>
                <a:chOff x="839309" y="2837946"/>
                <a:chExt cx="946441" cy="1353682"/>
              </a:xfrm>
            </p:grpSpPr>
            <p:sp>
              <p:nvSpPr>
                <p:cNvPr id="95" name="Rectangle 94">
                  <a:extLst>
                    <a:ext uri="{FF2B5EF4-FFF2-40B4-BE49-F238E27FC236}">
                      <a16:creationId xmlns:a16="http://schemas.microsoft.com/office/drawing/2014/main" id="{D70530BA-15F1-426A-9B39-97E751F2EF99}"/>
                    </a:ext>
                  </a:extLst>
                </p:cNvPr>
                <p:cNvSpPr/>
                <p:nvPr/>
              </p:nvSpPr>
              <p:spPr>
                <a:xfrm>
                  <a:off x="839309" y="2837946"/>
                  <a:ext cx="946441" cy="227434"/>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36000" rIns="36000"/>
                <a:lstStyle/>
                <a:p>
                  <a:pPr algn="ctr"/>
                  <a:r>
                    <a:rPr lang="nb-NO" sz="1050" dirty="0"/>
                    <a:t>Overvåkende</a:t>
                  </a:r>
                </a:p>
              </p:txBody>
            </p:sp>
            <p:sp>
              <p:nvSpPr>
                <p:cNvPr id="93" name="Rectangle 92">
                  <a:extLst>
                    <a:ext uri="{FF2B5EF4-FFF2-40B4-BE49-F238E27FC236}">
                      <a16:creationId xmlns:a16="http://schemas.microsoft.com/office/drawing/2014/main" id="{32D82BFB-90AA-439F-8F52-54D0B4076581}"/>
                    </a:ext>
                  </a:extLst>
                </p:cNvPr>
                <p:cNvSpPr/>
                <p:nvPr/>
              </p:nvSpPr>
              <p:spPr>
                <a:xfrm>
                  <a:off x="839309" y="3113205"/>
                  <a:ext cx="946441" cy="1078423"/>
                </a:xfrm>
                <a:prstGeom prst="round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36000" rIns="36000"/>
                <a:lstStyle/>
                <a:p>
                  <a:pPr marL="87313" lvl="1" indent="-87313" defTabSz="755650">
                    <a:lnSpc>
                      <a:spcPct val="90000"/>
                    </a:lnSpc>
                    <a:spcBef>
                      <a:spcPct val="0"/>
                    </a:spcBef>
                    <a:spcAft>
                      <a:spcPct val="15000"/>
                    </a:spcAft>
                    <a:buChar char="•"/>
                  </a:pPr>
                  <a:r>
                    <a:rPr lang="nb-NO" sz="1050" dirty="0"/>
                    <a:t>Periodiske gjennomganger </a:t>
                  </a:r>
                </a:p>
                <a:p>
                  <a:pPr marL="87313" lvl="1" indent="-87313" defTabSz="755650">
                    <a:lnSpc>
                      <a:spcPct val="90000"/>
                    </a:lnSpc>
                    <a:spcBef>
                      <a:spcPct val="0"/>
                    </a:spcBef>
                    <a:spcAft>
                      <a:spcPct val="15000"/>
                    </a:spcAft>
                    <a:buChar char="•"/>
                  </a:pPr>
                  <a:r>
                    <a:rPr lang="nb-NO" sz="1050" dirty="0"/>
                    <a:t>Internrevisjoner</a:t>
                  </a:r>
                </a:p>
                <a:p>
                  <a:pPr marL="87313" lvl="1" indent="-87313" defTabSz="755650">
                    <a:lnSpc>
                      <a:spcPct val="90000"/>
                    </a:lnSpc>
                    <a:spcBef>
                      <a:spcPct val="0"/>
                    </a:spcBef>
                    <a:spcAft>
                      <a:spcPct val="15000"/>
                    </a:spcAft>
                    <a:buChar char="•"/>
                  </a:pPr>
                  <a:r>
                    <a:rPr lang="nb-NO" sz="1050" dirty="0"/>
                    <a:t>Evalueringer</a:t>
                  </a:r>
                </a:p>
                <a:p>
                  <a:pPr marL="87313" lvl="1" indent="-87313" defTabSz="755650">
                    <a:lnSpc>
                      <a:spcPct val="90000"/>
                    </a:lnSpc>
                    <a:spcBef>
                      <a:spcPct val="0"/>
                    </a:spcBef>
                    <a:spcAft>
                      <a:spcPct val="15000"/>
                    </a:spcAft>
                    <a:buChar char="•"/>
                  </a:pPr>
                  <a:r>
                    <a:rPr lang="nb-NO" sz="1050" dirty="0"/>
                    <a:t>Analyser</a:t>
                  </a:r>
                </a:p>
                <a:p>
                  <a:endParaRPr lang="nb-NO" sz="1050" dirty="0"/>
                </a:p>
              </p:txBody>
            </p:sp>
          </p:grpSp>
          <p:grpSp>
            <p:nvGrpSpPr>
              <p:cNvPr id="17" name="Group 16">
                <a:extLst>
                  <a:ext uri="{FF2B5EF4-FFF2-40B4-BE49-F238E27FC236}">
                    <a16:creationId xmlns:a16="http://schemas.microsoft.com/office/drawing/2014/main" id="{8188C1C3-E5D6-46CA-9047-C689DBD4DD74}"/>
                  </a:ext>
                </a:extLst>
              </p:cNvPr>
              <p:cNvGrpSpPr/>
              <p:nvPr/>
            </p:nvGrpSpPr>
            <p:grpSpPr>
              <a:xfrm>
                <a:off x="1854266" y="2838944"/>
                <a:ext cx="946441" cy="1406676"/>
                <a:chOff x="1855303" y="2838944"/>
                <a:chExt cx="946441" cy="1352686"/>
              </a:xfrm>
            </p:grpSpPr>
            <p:sp>
              <p:nvSpPr>
                <p:cNvPr id="91" name="Rectangle 90">
                  <a:extLst>
                    <a:ext uri="{FF2B5EF4-FFF2-40B4-BE49-F238E27FC236}">
                      <a16:creationId xmlns:a16="http://schemas.microsoft.com/office/drawing/2014/main" id="{06A0E920-5D36-4843-801F-490DB8D9A7FD}"/>
                    </a:ext>
                  </a:extLst>
                </p:cNvPr>
                <p:cNvSpPr/>
                <p:nvPr/>
              </p:nvSpPr>
              <p:spPr>
                <a:xfrm>
                  <a:off x="1855303" y="2838944"/>
                  <a:ext cx="946441" cy="227434"/>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36000" rIns="36000"/>
                <a:lstStyle/>
                <a:p>
                  <a:pPr algn="ctr"/>
                  <a:r>
                    <a:rPr lang="nb-NO" sz="1050" dirty="0"/>
                    <a:t>Spesifikke</a:t>
                  </a:r>
                </a:p>
              </p:txBody>
            </p:sp>
            <p:sp>
              <p:nvSpPr>
                <p:cNvPr id="69" name="Rectangle 68">
                  <a:extLst>
                    <a:ext uri="{FF2B5EF4-FFF2-40B4-BE49-F238E27FC236}">
                      <a16:creationId xmlns:a16="http://schemas.microsoft.com/office/drawing/2014/main" id="{699A4179-7602-4C57-9F15-0149C4D9A3D4}"/>
                    </a:ext>
                  </a:extLst>
                </p:cNvPr>
                <p:cNvSpPr/>
                <p:nvPr/>
              </p:nvSpPr>
              <p:spPr>
                <a:xfrm>
                  <a:off x="1855303" y="3113206"/>
                  <a:ext cx="946441" cy="1078424"/>
                </a:xfrm>
                <a:prstGeom prst="round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36000" rIns="36000"/>
                <a:lstStyle/>
                <a:p>
                  <a:pPr marL="87313" lvl="1" indent="-87313" defTabSz="755650">
                    <a:lnSpc>
                      <a:spcPct val="90000"/>
                    </a:lnSpc>
                    <a:spcBef>
                      <a:spcPct val="0"/>
                    </a:spcBef>
                    <a:spcAft>
                      <a:spcPct val="15000"/>
                    </a:spcAft>
                    <a:buChar char="•"/>
                  </a:pPr>
                  <a:r>
                    <a:rPr lang="nb-NO" sz="1050" dirty="0"/>
                    <a:t>Sjekklister</a:t>
                  </a:r>
                </a:p>
                <a:p>
                  <a:pPr marL="87313" lvl="1" indent="-87313" defTabSz="755650">
                    <a:lnSpc>
                      <a:spcPct val="90000"/>
                    </a:lnSpc>
                    <a:spcBef>
                      <a:spcPct val="0"/>
                    </a:spcBef>
                    <a:spcAft>
                      <a:spcPct val="15000"/>
                    </a:spcAft>
                    <a:buChar char="•"/>
                  </a:pPr>
                  <a:r>
                    <a:rPr lang="nb-NO" sz="1050" dirty="0"/>
                    <a:t>Avstemminger</a:t>
                  </a:r>
                </a:p>
                <a:p>
                  <a:pPr marL="87313" lvl="1" indent="-87313" defTabSz="755650">
                    <a:lnSpc>
                      <a:spcPct val="90000"/>
                    </a:lnSpc>
                    <a:spcBef>
                      <a:spcPct val="0"/>
                    </a:spcBef>
                    <a:spcAft>
                      <a:spcPct val="15000"/>
                    </a:spcAft>
                    <a:buChar char="•"/>
                  </a:pPr>
                  <a:r>
                    <a:rPr lang="nb-NO" sz="1050" dirty="0"/>
                    <a:t>Avviksrapporter</a:t>
                  </a:r>
                </a:p>
                <a:p>
                  <a:pPr marL="87313" lvl="1" indent="-87313" defTabSz="755650">
                    <a:lnSpc>
                      <a:spcPct val="90000"/>
                    </a:lnSpc>
                    <a:spcBef>
                      <a:spcPct val="0"/>
                    </a:spcBef>
                    <a:spcAft>
                      <a:spcPct val="15000"/>
                    </a:spcAft>
                    <a:buChar char="•"/>
                  </a:pPr>
                  <a:r>
                    <a:rPr lang="nb-NO" sz="1050" dirty="0"/>
                    <a:t>Kvalitetskontroller</a:t>
                  </a:r>
                </a:p>
                <a:p>
                  <a:pPr marL="87313" lvl="1" indent="-87313" defTabSz="755650">
                    <a:lnSpc>
                      <a:spcPct val="90000"/>
                    </a:lnSpc>
                    <a:spcBef>
                      <a:spcPct val="0"/>
                    </a:spcBef>
                    <a:spcAft>
                      <a:spcPct val="15000"/>
                    </a:spcAft>
                    <a:buChar char="•"/>
                  </a:pPr>
                  <a:r>
                    <a:rPr lang="nb-NO" sz="1050" dirty="0"/>
                    <a:t>Applikasjons-kontroller</a:t>
                  </a:r>
                </a:p>
                <a:p>
                  <a:endParaRPr lang="nb-NO" sz="1050" dirty="0"/>
                </a:p>
              </p:txBody>
            </p:sp>
          </p:grpSp>
          <p:grpSp>
            <p:nvGrpSpPr>
              <p:cNvPr id="18" name="Group 17">
                <a:extLst>
                  <a:ext uri="{FF2B5EF4-FFF2-40B4-BE49-F238E27FC236}">
                    <a16:creationId xmlns:a16="http://schemas.microsoft.com/office/drawing/2014/main" id="{7E4E721C-26CC-4654-AFBE-99157A9C87CB}"/>
                  </a:ext>
                </a:extLst>
              </p:cNvPr>
              <p:cNvGrpSpPr/>
              <p:nvPr/>
            </p:nvGrpSpPr>
            <p:grpSpPr>
              <a:xfrm>
                <a:off x="844126" y="4353918"/>
                <a:ext cx="1956580" cy="1170164"/>
                <a:chOff x="844126" y="4296202"/>
                <a:chExt cx="1956580" cy="1125251"/>
              </a:xfrm>
            </p:grpSpPr>
            <p:sp>
              <p:nvSpPr>
                <p:cNvPr id="67" name="Rectangle 66">
                  <a:extLst>
                    <a:ext uri="{FF2B5EF4-FFF2-40B4-BE49-F238E27FC236}">
                      <a16:creationId xmlns:a16="http://schemas.microsoft.com/office/drawing/2014/main" id="{B093AA3A-7FF5-489C-BE4F-FF88EF3F9A10}"/>
                    </a:ext>
                  </a:extLst>
                </p:cNvPr>
                <p:cNvSpPr/>
                <p:nvPr/>
              </p:nvSpPr>
              <p:spPr>
                <a:xfrm>
                  <a:off x="844127" y="4296202"/>
                  <a:ext cx="1956579" cy="227434"/>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36000" rIns="36000"/>
                <a:lstStyle/>
                <a:p>
                  <a:pPr algn="ctr"/>
                  <a:r>
                    <a:rPr lang="nb-NO" sz="1050" dirty="0"/>
                    <a:t>Generelle</a:t>
                  </a:r>
                  <a:endParaRPr lang="nb-NO" sz="1050" dirty="0">
                    <a:solidFill>
                      <a:srgbClr val="FFFFFF"/>
                    </a:solidFill>
                  </a:endParaRPr>
                </a:p>
              </p:txBody>
            </p:sp>
            <p:sp>
              <p:nvSpPr>
                <p:cNvPr id="65" name="Rectangle 64">
                  <a:extLst>
                    <a:ext uri="{FF2B5EF4-FFF2-40B4-BE49-F238E27FC236}">
                      <a16:creationId xmlns:a16="http://schemas.microsoft.com/office/drawing/2014/main" id="{E3E1574A-3AA7-4FD0-A3D8-351DCCC49983}"/>
                    </a:ext>
                  </a:extLst>
                </p:cNvPr>
                <p:cNvSpPr/>
                <p:nvPr/>
              </p:nvSpPr>
              <p:spPr>
                <a:xfrm>
                  <a:off x="844126" y="4559213"/>
                  <a:ext cx="1956580" cy="862240"/>
                </a:xfrm>
                <a:prstGeom prst="roundRect">
                  <a:avLst/>
                </a:prstGeom>
                <a:solidFill>
                  <a:schemeClr val="bg1">
                    <a:lumMod val="9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36000" rIns="36000"/>
                <a:lstStyle/>
                <a:p>
                  <a:pPr marL="87313" lvl="1" indent="-87313" defTabSz="755650">
                    <a:lnSpc>
                      <a:spcPct val="90000"/>
                    </a:lnSpc>
                    <a:spcBef>
                      <a:spcPct val="0"/>
                    </a:spcBef>
                    <a:spcAft>
                      <a:spcPct val="15000"/>
                    </a:spcAft>
                    <a:buChar char="•"/>
                  </a:pPr>
                  <a:r>
                    <a:rPr lang="nb-NO" sz="1050" dirty="0"/>
                    <a:t>Fullmakter og autorisasjoner</a:t>
                  </a:r>
                </a:p>
                <a:p>
                  <a:pPr marL="87313" lvl="1" indent="-87313" defTabSz="755650">
                    <a:lnSpc>
                      <a:spcPct val="90000"/>
                    </a:lnSpc>
                    <a:spcBef>
                      <a:spcPct val="0"/>
                    </a:spcBef>
                    <a:spcAft>
                      <a:spcPct val="15000"/>
                    </a:spcAft>
                    <a:buChar char="•"/>
                  </a:pPr>
                  <a:r>
                    <a:rPr lang="nb-NO" sz="1050" dirty="0"/>
                    <a:t>Arbeidsdeling</a:t>
                  </a:r>
                </a:p>
                <a:p>
                  <a:pPr marL="87313" lvl="1" indent="-87313" defTabSz="755650">
                    <a:lnSpc>
                      <a:spcPct val="90000"/>
                    </a:lnSpc>
                    <a:spcBef>
                      <a:spcPct val="0"/>
                    </a:spcBef>
                    <a:spcAft>
                      <a:spcPct val="15000"/>
                    </a:spcAft>
                    <a:buChar char="•"/>
                  </a:pPr>
                  <a:r>
                    <a:rPr lang="nb-NO" sz="1050" dirty="0"/>
                    <a:t>Policyer og prosedyrer</a:t>
                  </a:r>
                </a:p>
                <a:p>
                  <a:pPr marL="87313" lvl="1" indent="-87313" defTabSz="755650">
                    <a:lnSpc>
                      <a:spcPct val="90000"/>
                    </a:lnSpc>
                    <a:spcBef>
                      <a:spcPct val="0"/>
                    </a:spcBef>
                    <a:spcAft>
                      <a:spcPct val="15000"/>
                    </a:spcAft>
                    <a:buChar char="•"/>
                  </a:pPr>
                  <a:r>
                    <a:rPr lang="nb-NO" sz="1050" dirty="0"/>
                    <a:t>Kompetanseutvikling</a:t>
                  </a:r>
                </a:p>
                <a:p>
                  <a:pPr marL="87313" lvl="1" indent="-87313" defTabSz="755650">
                    <a:lnSpc>
                      <a:spcPct val="90000"/>
                    </a:lnSpc>
                    <a:spcBef>
                      <a:spcPct val="0"/>
                    </a:spcBef>
                    <a:spcAft>
                      <a:spcPct val="15000"/>
                    </a:spcAft>
                    <a:buChar char="•"/>
                  </a:pPr>
                  <a:r>
                    <a:rPr lang="nb-NO" sz="1050" dirty="0"/>
                    <a:t>IT-kontroller</a:t>
                  </a:r>
                </a:p>
              </p:txBody>
            </p:sp>
          </p:grpSp>
        </p:grpSp>
      </p:grpSp>
      <p:grpSp>
        <p:nvGrpSpPr>
          <p:cNvPr id="12" name="Group 11">
            <a:extLst>
              <a:ext uri="{FF2B5EF4-FFF2-40B4-BE49-F238E27FC236}">
                <a16:creationId xmlns:a16="http://schemas.microsoft.com/office/drawing/2014/main" id="{138AE569-5ADD-451C-8E88-0AFF15AB8908}"/>
              </a:ext>
            </a:extLst>
          </p:cNvPr>
          <p:cNvGrpSpPr/>
          <p:nvPr/>
        </p:nvGrpSpPr>
        <p:grpSpPr>
          <a:xfrm>
            <a:off x="8147360" y="1966281"/>
            <a:ext cx="3424015" cy="4253766"/>
            <a:chOff x="8192368" y="1964707"/>
            <a:chExt cx="3424015" cy="4140336"/>
          </a:xfrm>
        </p:grpSpPr>
        <p:sp>
          <p:nvSpPr>
            <p:cNvPr id="38" name="Rectangle: Rounded Corners 37">
              <a:extLst>
                <a:ext uri="{FF2B5EF4-FFF2-40B4-BE49-F238E27FC236}">
                  <a16:creationId xmlns:a16="http://schemas.microsoft.com/office/drawing/2014/main" id="{A851C96D-3E6B-4CE7-932F-7BA390F0B070}"/>
                </a:ext>
              </a:extLst>
            </p:cNvPr>
            <p:cNvSpPr/>
            <p:nvPr/>
          </p:nvSpPr>
          <p:spPr>
            <a:xfrm>
              <a:off x="8192368" y="1964707"/>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Beslutte tiltak og dokumentere plan for gjennomføring</a:t>
              </a:r>
            </a:p>
          </p:txBody>
        </p:sp>
        <p:grpSp>
          <p:nvGrpSpPr>
            <p:cNvPr id="2" name="Group 1">
              <a:extLst>
                <a:ext uri="{FF2B5EF4-FFF2-40B4-BE49-F238E27FC236}">
                  <a16:creationId xmlns:a16="http://schemas.microsoft.com/office/drawing/2014/main" id="{92B8CB46-34E0-4E2F-9ED5-EA3C8B41DAEA}"/>
                </a:ext>
              </a:extLst>
            </p:cNvPr>
            <p:cNvGrpSpPr/>
            <p:nvPr/>
          </p:nvGrpSpPr>
          <p:grpSpPr>
            <a:xfrm>
              <a:off x="8448838" y="3150078"/>
              <a:ext cx="2911074" cy="1958502"/>
              <a:chOff x="8473105" y="2765481"/>
              <a:chExt cx="3044380" cy="2048188"/>
            </a:xfrm>
          </p:grpSpPr>
          <p:sp>
            <p:nvSpPr>
              <p:cNvPr id="59" name="Rectangle: Rounded Corners 58">
                <a:extLst>
                  <a:ext uri="{FF2B5EF4-FFF2-40B4-BE49-F238E27FC236}">
                    <a16:creationId xmlns:a16="http://schemas.microsoft.com/office/drawing/2014/main" id="{3028FB15-E935-4CA6-83F7-B9A19043B502}"/>
                  </a:ext>
                </a:extLst>
              </p:cNvPr>
              <p:cNvSpPr/>
              <p:nvPr/>
            </p:nvSpPr>
            <p:spPr>
              <a:xfrm>
                <a:off x="8753186" y="2862970"/>
                <a:ext cx="2764299" cy="495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ctr" anchorCtr="0" forceAA="0" compatLnSpc="1">
                <a:prstTxWarp prst="textNoShape">
                  <a:avLst/>
                </a:prstTxWarp>
                <a:noAutofit/>
              </a:bodyPr>
              <a:lstStyle/>
              <a:p>
                <a:r>
                  <a:rPr lang="nb-NO" sz="1300" dirty="0"/>
                  <a:t>Hvem er ansvarlig tiltakseier og skal utforme tiltaket?</a:t>
                </a:r>
              </a:p>
            </p:txBody>
          </p:sp>
          <p:sp>
            <p:nvSpPr>
              <p:cNvPr id="61" name="Rectangle: Rounded Corners 60">
                <a:extLst>
                  <a:ext uri="{FF2B5EF4-FFF2-40B4-BE49-F238E27FC236}">
                    <a16:creationId xmlns:a16="http://schemas.microsoft.com/office/drawing/2014/main" id="{D096703B-59DC-451B-83AA-61A5718BDEED}"/>
                  </a:ext>
                </a:extLst>
              </p:cNvPr>
              <p:cNvSpPr/>
              <p:nvPr/>
            </p:nvSpPr>
            <p:spPr>
              <a:xfrm>
                <a:off x="8753186" y="3563633"/>
                <a:ext cx="2764299" cy="495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ctr" anchorCtr="0" forceAA="0" compatLnSpc="1">
                <a:prstTxWarp prst="textNoShape">
                  <a:avLst/>
                </a:prstTxWarp>
                <a:noAutofit/>
              </a:bodyPr>
              <a:lstStyle/>
              <a:p>
                <a:r>
                  <a:rPr lang="nb-NO" sz="1300" dirty="0"/>
                  <a:t>Hvordan skal dette gjøres? </a:t>
                </a:r>
              </a:p>
            </p:txBody>
          </p:sp>
          <p:sp>
            <p:nvSpPr>
              <p:cNvPr id="63" name="Rectangle: Rounded Corners 62">
                <a:extLst>
                  <a:ext uri="{FF2B5EF4-FFF2-40B4-BE49-F238E27FC236}">
                    <a16:creationId xmlns:a16="http://schemas.microsoft.com/office/drawing/2014/main" id="{AFBF85D0-532E-4904-AB6B-FDCCDF9C4322}"/>
                  </a:ext>
                </a:extLst>
              </p:cNvPr>
              <p:cNvSpPr/>
              <p:nvPr/>
            </p:nvSpPr>
            <p:spPr>
              <a:xfrm>
                <a:off x="8753186" y="4264296"/>
                <a:ext cx="2764299" cy="49520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ctr" anchorCtr="0" forceAA="0" compatLnSpc="1">
                <a:prstTxWarp prst="textNoShape">
                  <a:avLst/>
                </a:prstTxWarp>
                <a:noAutofit/>
              </a:bodyPr>
              <a:lstStyle/>
              <a:p>
                <a:r>
                  <a:rPr lang="nb-NO" sz="1300" dirty="0"/>
                  <a:t>Tidsfrist for ferdigstillelse av tiltak</a:t>
                </a:r>
              </a:p>
            </p:txBody>
          </p:sp>
          <p:grpSp>
            <p:nvGrpSpPr>
              <p:cNvPr id="8" name="Group 7">
                <a:extLst>
                  <a:ext uri="{FF2B5EF4-FFF2-40B4-BE49-F238E27FC236}">
                    <a16:creationId xmlns:a16="http://schemas.microsoft.com/office/drawing/2014/main" id="{EA4B31DB-EA6A-4E76-A168-5F193E5C4FA3}"/>
                  </a:ext>
                </a:extLst>
              </p:cNvPr>
              <p:cNvGrpSpPr/>
              <p:nvPr/>
            </p:nvGrpSpPr>
            <p:grpSpPr>
              <a:xfrm>
                <a:off x="8473105" y="2765481"/>
                <a:ext cx="646862" cy="646862"/>
                <a:chOff x="8573443" y="2889369"/>
                <a:chExt cx="468000" cy="468000"/>
              </a:xfrm>
            </p:grpSpPr>
            <p:sp>
              <p:nvSpPr>
                <p:cNvPr id="60" name="Oval 59">
                  <a:extLst>
                    <a:ext uri="{FF2B5EF4-FFF2-40B4-BE49-F238E27FC236}">
                      <a16:creationId xmlns:a16="http://schemas.microsoft.com/office/drawing/2014/main" id="{2733DA5D-3B2C-4638-9C6D-56699DFCD67F}"/>
                    </a:ext>
                  </a:extLst>
                </p:cNvPr>
                <p:cNvSpPr>
                  <a:spLocks noChangeAspect="1"/>
                </p:cNvSpPr>
                <p:nvPr/>
              </p:nvSpPr>
              <p:spPr>
                <a:xfrm>
                  <a:off x="8573443" y="2889369"/>
                  <a:ext cx="468000" cy="468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a:p>
              </p:txBody>
            </p:sp>
            <p:pic>
              <p:nvPicPr>
                <p:cNvPr id="92" name="Graphic 91">
                  <a:extLst>
                    <a:ext uri="{FF2B5EF4-FFF2-40B4-BE49-F238E27FC236}">
                      <a16:creationId xmlns:a16="http://schemas.microsoft.com/office/drawing/2014/main" id="{E33A6379-237E-4924-90F5-DE76DF7BF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9443" y="3015369"/>
                  <a:ext cx="216000" cy="216000"/>
                </a:xfrm>
                <a:prstGeom prst="rect">
                  <a:avLst/>
                </a:prstGeom>
              </p:spPr>
            </p:pic>
          </p:grpSp>
          <p:grpSp>
            <p:nvGrpSpPr>
              <p:cNvPr id="9" name="Group 8">
                <a:extLst>
                  <a:ext uri="{FF2B5EF4-FFF2-40B4-BE49-F238E27FC236}">
                    <a16:creationId xmlns:a16="http://schemas.microsoft.com/office/drawing/2014/main" id="{EAB76B79-28DA-4C5C-88C2-14069D19303B}"/>
                  </a:ext>
                </a:extLst>
              </p:cNvPr>
              <p:cNvGrpSpPr/>
              <p:nvPr/>
            </p:nvGrpSpPr>
            <p:grpSpPr>
              <a:xfrm>
                <a:off x="8473105" y="3466144"/>
                <a:ext cx="646862" cy="646862"/>
                <a:chOff x="8573443" y="3457253"/>
                <a:chExt cx="468000" cy="468000"/>
              </a:xfrm>
            </p:grpSpPr>
            <p:sp>
              <p:nvSpPr>
                <p:cNvPr id="62" name="Oval 61">
                  <a:extLst>
                    <a:ext uri="{FF2B5EF4-FFF2-40B4-BE49-F238E27FC236}">
                      <a16:creationId xmlns:a16="http://schemas.microsoft.com/office/drawing/2014/main" id="{3D3DE09C-DA7B-4523-9446-BF127A0299AE}"/>
                    </a:ext>
                  </a:extLst>
                </p:cNvPr>
                <p:cNvSpPr>
                  <a:spLocks noChangeAspect="1"/>
                </p:cNvSpPr>
                <p:nvPr/>
              </p:nvSpPr>
              <p:spPr>
                <a:xfrm>
                  <a:off x="8573443" y="3457253"/>
                  <a:ext cx="468000" cy="468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a:p>
              </p:txBody>
            </p:sp>
            <p:pic>
              <p:nvPicPr>
                <p:cNvPr id="94" name="Graphic 93">
                  <a:extLst>
                    <a:ext uri="{FF2B5EF4-FFF2-40B4-BE49-F238E27FC236}">
                      <a16:creationId xmlns:a16="http://schemas.microsoft.com/office/drawing/2014/main" id="{EEF5906E-DC87-462B-AD6A-37F8653689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9443" y="3583253"/>
                  <a:ext cx="216000" cy="216000"/>
                </a:xfrm>
                <a:prstGeom prst="rect">
                  <a:avLst/>
                </a:prstGeom>
              </p:spPr>
            </p:pic>
          </p:grpSp>
          <p:grpSp>
            <p:nvGrpSpPr>
              <p:cNvPr id="10" name="Group 9">
                <a:extLst>
                  <a:ext uri="{FF2B5EF4-FFF2-40B4-BE49-F238E27FC236}">
                    <a16:creationId xmlns:a16="http://schemas.microsoft.com/office/drawing/2014/main" id="{C13C8D95-561E-403E-A725-BEC4ACE4AE33}"/>
                  </a:ext>
                </a:extLst>
              </p:cNvPr>
              <p:cNvGrpSpPr/>
              <p:nvPr/>
            </p:nvGrpSpPr>
            <p:grpSpPr>
              <a:xfrm>
                <a:off x="8473105" y="4166807"/>
                <a:ext cx="646862" cy="646862"/>
                <a:chOff x="8573443" y="4025138"/>
                <a:chExt cx="468000" cy="468000"/>
              </a:xfrm>
            </p:grpSpPr>
            <p:sp>
              <p:nvSpPr>
                <p:cNvPr id="64" name="Oval 63">
                  <a:extLst>
                    <a:ext uri="{FF2B5EF4-FFF2-40B4-BE49-F238E27FC236}">
                      <a16:creationId xmlns:a16="http://schemas.microsoft.com/office/drawing/2014/main" id="{C65E0363-02C3-4913-8056-91B4CABE211C}"/>
                    </a:ext>
                  </a:extLst>
                </p:cNvPr>
                <p:cNvSpPr>
                  <a:spLocks noChangeAspect="1"/>
                </p:cNvSpPr>
                <p:nvPr/>
              </p:nvSpPr>
              <p:spPr>
                <a:xfrm>
                  <a:off x="8573443" y="4025138"/>
                  <a:ext cx="468000" cy="468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a:p>
              </p:txBody>
            </p:sp>
            <p:pic>
              <p:nvPicPr>
                <p:cNvPr id="96" name="Graphic 95">
                  <a:extLst>
                    <a:ext uri="{FF2B5EF4-FFF2-40B4-BE49-F238E27FC236}">
                      <a16:creationId xmlns:a16="http://schemas.microsoft.com/office/drawing/2014/main" id="{BB153493-80DE-4267-A65A-6CA5115D84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99443" y="4151138"/>
                  <a:ext cx="216000" cy="216000"/>
                </a:xfrm>
                <a:prstGeom prst="rect">
                  <a:avLst/>
                </a:prstGeom>
              </p:spPr>
            </p:pic>
          </p:grpSp>
        </p:grpSp>
      </p:grpSp>
      <p:grpSp>
        <p:nvGrpSpPr>
          <p:cNvPr id="97" name="Group 96">
            <a:extLst>
              <a:ext uri="{FF2B5EF4-FFF2-40B4-BE49-F238E27FC236}">
                <a16:creationId xmlns:a16="http://schemas.microsoft.com/office/drawing/2014/main" id="{924330A4-E2FA-4886-93C5-0C38618AE55B}"/>
              </a:ext>
            </a:extLst>
          </p:cNvPr>
          <p:cNvGrpSpPr>
            <a:grpSpLocks noChangeAspect="1"/>
          </p:cNvGrpSpPr>
          <p:nvPr/>
        </p:nvGrpSpPr>
        <p:grpSpPr>
          <a:xfrm>
            <a:off x="10218599" y="224882"/>
            <a:ext cx="1440000" cy="1440000"/>
            <a:chOff x="7962857" y="2191815"/>
            <a:chExt cx="1699926" cy="1699926"/>
          </a:xfrm>
        </p:grpSpPr>
        <p:sp>
          <p:nvSpPr>
            <p:cNvPr id="98" name="Circle: Hollow 97">
              <a:extLst>
                <a:ext uri="{FF2B5EF4-FFF2-40B4-BE49-F238E27FC236}">
                  <a16:creationId xmlns:a16="http://schemas.microsoft.com/office/drawing/2014/main" id="{0FBFF94E-86F2-452F-A0B8-67966FE2576F}"/>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99" name="Oval 98">
              <a:extLst>
                <a:ext uri="{FF2B5EF4-FFF2-40B4-BE49-F238E27FC236}">
                  <a16:creationId xmlns:a16="http://schemas.microsoft.com/office/drawing/2014/main" id="{0D2B56B9-DEA7-41C3-8A3A-4910F26215C7}"/>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100" name="Isosceles Triangle 99">
              <a:extLst>
                <a:ext uri="{FF2B5EF4-FFF2-40B4-BE49-F238E27FC236}">
                  <a16:creationId xmlns:a16="http://schemas.microsoft.com/office/drawing/2014/main" id="{9D2F1222-F454-4FE9-BB57-D0CCB172AC9E}"/>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101" name="Rectangle 100">
              <a:extLst>
                <a:ext uri="{FF2B5EF4-FFF2-40B4-BE49-F238E27FC236}">
                  <a16:creationId xmlns:a16="http://schemas.microsoft.com/office/drawing/2014/main" id="{95E88A64-85D4-4E98-A4F6-6B4B0D3D6A32}"/>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102" name="Rectangle 101">
              <a:extLst>
                <a:ext uri="{FF2B5EF4-FFF2-40B4-BE49-F238E27FC236}">
                  <a16:creationId xmlns:a16="http://schemas.microsoft.com/office/drawing/2014/main" id="{C928CCE9-9E29-401C-AC35-9DD3F47B2584}"/>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103" name="Rectangle 102">
              <a:extLst>
                <a:ext uri="{FF2B5EF4-FFF2-40B4-BE49-F238E27FC236}">
                  <a16:creationId xmlns:a16="http://schemas.microsoft.com/office/drawing/2014/main" id="{74732777-5B5C-4E5A-AC0A-28D3672534F8}"/>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104" name="Rectangle 103">
              <a:extLst>
                <a:ext uri="{FF2B5EF4-FFF2-40B4-BE49-F238E27FC236}">
                  <a16:creationId xmlns:a16="http://schemas.microsoft.com/office/drawing/2014/main" id="{74B06F77-DD11-48BB-8981-A5F4C7B00136}"/>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105" name="Rectangle 104">
              <a:extLst>
                <a:ext uri="{FF2B5EF4-FFF2-40B4-BE49-F238E27FC236}">
                  <a16:creationId xmlns:a16="http://schemas.microsoft.com/office/drawing/2014/main" id="{3E0563FA-721C-4B66-9A13-2CB61AEB7DB4}"/>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accent3">
                      <a:lumMod val="75000"/>
                    </a:schemeClr>
                  </a:solidFill>
                </a:rPr>
                <a:t>Utforming</a:t>
              </a:r>
            </a:p>
          </p:txBody>
        </p:sp>
        <p:sp>
          <p:nvSpPr>
            <p:cNvPr id="106" name="Rectangle 105">
              <a:extLst>
                <a:ext uri="{FF2B5EF4-FFF2-40B4-BE49-F238E27FC236}">
                  <a16:creationId xmlns:a16="http://schemas.microsoft.com/office/drawing/2014/main" id="{112183A7-24AD-43DD-B99B-38FFF131ABDA}"/>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107" name="TextBox 106">
              <a:extLst>
                <a:ext uri="{FF2B5EF4-FFF2-40B4-BE49-F238E27FC236}">
                  <a16:creationId xmlns:a16="http://schemas.microsoft.com/office/drawing/2014/main" id="{6271882B-414B-4C6E-B1EC-89BF2BEA2058}"/>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108" name="TextBox 107">
              <a:extLst>
                <a:ext uri="{FF2B5EF4-FFF2-40B4-BE49-F238E27FC236}">
                  <a16:creationId xmlns:a16="http://schemas.microsoft.com/office/drawing/2014/main" id="{4510D7F4-A03D-4250-A144-F83230DB4BCD}"/>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109" name="TextBox 108">
              <a:extLst>
                <a:ext uri="{FF2B5EF4-FFF2-40B4-BE49-F238E27FC236}">
                  <a16:creationId xmlns:a16="http://schemas.microsoft.com/office/drawing/2014/main" id="{C6581BFF-7D04-42A5-9ABE-C754BF6C7CF2}"/>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110" name="Half Frame 109">
              <a:extLst>
                <a:ext uri="{FF2B5EF4-FFF2-40B4-BE49-F238E27FC236}">
                  <a16:creationId xmlns:a16="http://schemas.microsoft.com/office/drawing/2014/main" id="{8F7E59F5-D793-4B36-8394-6AAC780B9091}"/>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1" name="Half Frame 110">
              <a:extLst>
                <a:ext uri="{FF2B5EF4-FFF2-40B4-BE49-F238E27FC236}">
                  <a16:creationId xmlns:a16="http://schemas.microsoft.com/office/drawing/2014/main" id="{11947448-DFD6-4776-863D-E3799A60129D}"/>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2" name="Half Frame 111">
              <a:extLst>
                <a:ext uri="{FF2B5EF4-FFF2-40B4-BE49-F238E27FC236}">
                  <a16:creationId xmlns:a16="http://schemas.microsoft.com/office/drawing/2014/main" id="{2CB14BAA-28E7-4004-8BE4-0019059BDBA8}"/>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3" name="Half Frame 112">
              <a:extLst>
                <a:ext uri="{FF2B5EF4-FFF2-40B4-BE49-F238E27FC236}">
                  <a16:creationId xmlns:a16="http://schemas.microsoft.com/office/drawing/2014/main" id="{48F80010-9075-4BED-A67F-85C869153E87}"/>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4" name="Freeform: Shape 113">
              <a:extLst>
                <a:ext uri="{FF2B5EF4-FFF2-40B4-BE49-F238E27FC236}">
                  <a16:creationId xmlns:a16="http://schemas.microsoft.com/office/drawing/2014/main" id="{2C39CBAE-47A5-4916-9D83-EB099484D0AC}"/>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15" name="Half Frame 114">
              <a:extLst>
                <a:ext uri="{FF2B5EF4-FFF2-40B4-BE49-F238E27FC236}">
                  <a16:creationId xmlns:a16="http://schemas.microsoft.com/office/drawing/2014/main" id="{2FD8E9EF-9BB8-4AE1-BDC4-9AD3E669CF75}"/>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6" name="Half Frame 115">
              <a:extLst>
                <a:ext uri="{FF2B5EF4-FFF2-40B4-BE49-F238E27FC236}">
                  <a16:creationId xmlns:a16="http://schemas.microsoft.com/office/drawing/2014/main" id="{6B2B6690-8832-4F47-B021-980858E999FE}"/>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grpSp>
        <p:nvGrpSpPr>
          <p:cNvPr id="13" name="Group 12">
            <a:extLst>
              <a:ext uri="{FF2B5EF4-FFF2-40B4-BE49-F238E27FC236}">
                <a16:creationId xmlns:a16="http://schemas.microsoft.com/office/drawing/2014/main" id="{C525275C-A860-4146-ABBA-33FB92D74990}"/>
              </a:ext>
            </a:extLst>
          </p:cNvPr>
          <p:cNvGrpSpPr/>
          <p:nvPr/>
        </p:nvGrpSpPr>
        <p:grpSpPr>
          <a:xfrm>
            <a:off x="4301331" y="1966281"/>
            <a:ext cx="3424015" cy="4140336"/>
            <a:chOff x="4372162" y="1967856"/>
            <a:chExt cx="3424015" cy="4140336"/>
          </a:xfrm>
        </p:grpSpPr>
        <p:sp>
          <p:nvSpPr>
            <p:cNvPr id="36" name="Rectangle: Rounded Corners 35">
              <a:extLst>
                <a:ext uri="{FF2B5EF4-FFF2-40B4-BE49-F238E27FC236}">
                  <a16:creationId xmlns:a16="http://schemas.microsoft.com/office/drawing/2014/main" id="{617522A7-9602-4793-8AED-0C2CE1BF5EF7}"/>
                </a:ext>
              </a:extLst>
            </p:cNvPr>
            <p:cNvSpPr/>
            <p:nvPr/>
          </p:nvSpPr>
          <p:spPr>
            <a:xfrm>
              <a:off x="4372162" y="1967856"/>
              <a:ext cx="3424015" cy="4140336"/>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45720" numCol="1" spcCol="0" rtlCol="0" fromWordArt="0" anchor="t" anchorCtr="0" forceAA="0" compatLnSpc="1">
              <a:prstTxWarp prst="textNoShape">
                <a:avLst/>
              </a:prstTxWarp>
              <a:noAutofit/>
            </a:bodyPr>
            <a:lstStyle/>
            <a:p>
              <a:pPr algn="ctr"/>
              <a:r>
                <a:rPr lang="nb-NO" sz="1600" dirty="0">
                  <a:solidFill>
                    <a:schemeClr val="tx1"/>
                  </a:solidFill>
                </a:rPr>
                <a:t>Vurdere og prioritere tiltak/kontrolltiltak</a:t>
              </a:r>
            </a:p>
          </p:txBody>
        </p:sp>
        <p:sp>
          <p:nvSpPr>
            <p:cNvPr id="139" name="Rectangle 21">
              <a:extLst>
                <a:ext uri="{FF2B5EF4-FFF2-40B4-BE49-F238E27FC236}">
                  <a16:creationId xmlns:a16="http://schemas.microsoft.com/office/drawing/2014/main" id="{7A4423E0-0166-486B-B3B5-39CB649F908C}"/>
                </a:ext>
              </a:extLst>
            </p:cNvPr>
            <p:cNvSpPr>
              <a:spLocks noChangeArrowheads="1"/>
            </p:cNvSpPr>
            <p:nvPr/>
          </p:nvSpPr>
          <p:spPr bwMode="auto">
            <a:xfrm>
              <a:off x="5044258" y="3372470"/>
              <a:ext cx="1211813" cy="82481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None/>
              </a:pPr>
              <a:endParaRPr lang="nb-NO" sz="1600" dirty="0"/>
            </a:p>
          </p:txBody>
        </p:sp>
        <p:sp>
          <p:nvSpPr>
            <p:cNvPr id="140" name="Rectangle 22">
              <a:extLst>
                <a:ext uri="{FF2B5EF4-FFF2-40B4-BE49-F238E27FC236}">
                  <a16:creationId xmlns:a16="http://schemas.microsoft.com/office/drawing/2014/main" id="{1D010E89-B556-42E9-8E8B-2F44E7A19483}"/>
                </a:ext>
              </a:extLst>
            </p:cNvPr>
            <p:cNvSpPr>
              <a:spLocks noChangeArrowheads="1"/>
            </p:cNvSpPr>
            <p:nvPr/>
          </p:nvSpPr>
          <p:spPr bwMode="auto">
            <a:xfrm>
              <a:off x="6252063" y="4197285"/>
              <a:ext cx="1211813" cy="824813"/>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None/>
              </a:pPr>
              <a:endParaRPr lang="nb-NO" sz="1600"/>
            </a:p>
          </p:txBody>
        </p:sp>
        <p:sp>
          <p:nvSpPr>
            <p:cNvPr id="141" name="Rectangle 23">
              <a:extLst>
                <a:ext uri="{FF2B5EF4-FFF2-40B4-BE49-F238E27FC236}">
                  <a16:creationId xmlns:a16="http://schemas.microsoft.com/office/drawing/2014/main" id="{6ED4819D-FAA8-43A8-8216-45F2FE41639C}"/>
                </a:ext>
              </a:extLst>
            </p:cNvPr>
            <p:cNvSpPr>
              <a:spLocks noChangeArrowheads="1"/>
            </p:cNvSpPr>
            <p:nvPr/>
          </p:nvSpPr>
          <p:spPr bwMode="auto">
            <a:xfrm>
              <a:off x="5044258" y="4197285"/>
              <a:ext cx="1211813" cy="824813"/>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None/>
              </a:pPr>
              <a:endParaRPr lang="nb-NO" sz="1600" dirty="0"/>
            </a:p>
          </p:txBody>
        </p:sp>
        <p:sp>
          <p:nvSpPr>
            <p:cNvPr id="142" name="Rectangle 24">
              <a:extLst>
                <a:ext uri="{FF2B5EF4-FFF2-40B4-BE49-F238E27FC236}">
                  <a16:creationId xmlns:a16="http://schemas.microsoft.com/office/drawing/2014/main" id="{8635841B-6CD0-4BA5-B0B3-341A25CE3BAF}"/>
                </a:ext>
              </a:extLst>
            </p:cNvPr>
            <p:cNvSpPr>
              <a:spLocks noChangeArrowheads="1"/>
            </p:cNvSpPr>
            <p:nvPr/>
          </p:nvSpPr>
          <p:spPr bwMode="auto">
            <a:xfrm>
              <a:off x="6252063" y="3372470"/>
              <a:ext cx="1211813" cy="824814"/>
            </a:xfrm>
            <a:prstGeom prst="rect">
              <a:avLst/>
            </a:prstGeom>
            <a:solidFill>
              <a:schemeClr val="bg1">
                <a:lumMod val="9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None/>
              </a:pPr>
              <a:endParaRPr lang="nb-NO" sz="1600"/>
            </a:p>
          </p:txBody>
        </p:sp>
        <p:sp>
          <p:nvSpPr>
            <p:cNvPr id="143" name="Text Box 3">
              <a:extLst>
                <a:ext uri="{FF2B5EF4-FFF2-40B4-BE49-F238E27FC236}">
                  <a16:creationId xmlns:a16="http://schemas.microsoft.com/office/drawing/2014/main" id="{E3CF9418-AE76-4D3E-AA72-D6DE26A9C402}"/>
                </a:ext>
              </a:extLst>
            </p:cNvPr>
            <p:cNvSpPr txBox="1">
              <a:spLocks noChangeArrowheads="1"/>
            </p:cNvSpPr>
            <p:nvPr/>
          </p:nvSpPr>
          <p:spPr bwMode="auto">
            <a:xfrm>
              <a:off x="5209901" y="5270534"/>
              <a:ext cx="2060216" cy="3343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400" dirty="0">
                  <a:solidFill>
                    <a:srgbClr val="000000"/>
                  </a:solidFill>
                </a:rPr>
                <a:t>Realiserbarhet</a:t>
              </a:r>
            </a:p>
          </p:txBody>
        </p:sp>
        <p:sp>
          <p:nvSpPr>
            <p:cNvPr id="144" name="Text Box 4">
              <a:extLst>
                <a:ext uri="{FF2B5EF4-FFF2-40B4-BE49-F238E27FC236}">
                  <a16:creationId xmlns:a16="http://schemas.microsoft.com/office/drawing/2014/main" id="{B0F09F72-1B0B-48A5-B66E-7B24B1DABFC0}"/>
                </a:ext>
              </a:extLst>
            </p:cNvPr>
            <p:cNvSpPr txBox="1">
              <a:spLocks noChangeArrowheads="1"/>
            </p:cNvSpPr>
            <p:nvPr/>
          </p:nvSpPr>
          <p:spPr bwMode="auto">
            <a:xfrm rot="16200000" flipH="1">
              <a:off x="3520928" y="3978462"/>
              <a:ext cx="2122857"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400" dirty="0">
                  <a:solidFill>
                    <a:srgbClr val="000000"/>
                  </a:solidFill>
                </a:rPr>
                <a:t>Verdi for virksomheten</a:t>
              </a:r>
            </a:p>
          </p:txBody>
        </p:sp>
        <p:sp>
          <p:nvSpPr>
            <p:cNvPr id="145" name="Text Box 5">
              <a:extLst>
                <a:ext uri="{FF2B5EF4-FFF2-40B4-BE49-F238E27FC236}">
                  <a16:creationId xmlns:a16="http://schemas.microsoft.com/office/drawing/2014/main" id="{0F0CD371-0BC8-473E-A68D-17FBED96E86E}"/>
                </a:ext>
              </a:extLst>
            </p:cNvPr>
            <p:cNvSpPr txBox="1">
              <a:spLocks noChangeArrowheads="1"/>
            </p:cNvSpPr>
            <p:nvPr/>
          </p:nvSpPr>
          <p:spPr bwMode="auto">
            <a:xfrm>
              <a:off x="4650198" y="4518116"/>
              <a:ext cx="434969" cy="275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050" dirty="0">
                  <a:solidFill>
                    <a:srgbClr val="000000"/>
                  </a:solidFill>
                </a:rPr>
                <a:t>Lav</a:t>
              </a:r>
            </a:p>
          </p:txBody>
        </p:sp>
        <p:sp>
          <p:nvSpPr>
            <p:cNvPr id="146" name="Text Box 6">
              <a:extLst>
                <a:ext uri="{FF2B5EF4-FFF2-40B4-BE49-F238E27FC236}">
                  <a16:creationId xmlns:a16="http://schemas.microsoft.com/office/drawing/2014/main" id="{01194CFA-1BE8-451B-B371-E2D0D5DB393A}"/>
                </a:ext>
              </a:extLst>
            </p:cNvPr>
            <p:cNvSpPr txBox="1">
              <a:spLocks noChangeArrowheads="1"/>
            </p:cNvSpPr>
            <p:nvPr/>
          </p:nvSpPr>
          <p:spPr bwMode="auto">
            <a:xfrm>
              <a:off x="5252683" y="5050675"/>
              <a:ext cx="662689" cy="275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050">
                  <a:solidFill>
                    <a:srgbClr val="000000"/>
                  </a:solidFill>
                </a:rPr>
                <a:t>Lav</a:t>
              </a:r>
            </a:p>
          </p:txBody>
        </p:sp>
        <p:sp>
          <p:nvSpPr>
            <p:cNvPr id="147" name="Text Box 7">
              <a:extLst>
                <a:ext uri="{FF2B5EF4-FFF2-40B4-BE49-F238E27FC236}">
                  <a16:creationId xmlns:a16="http://schemas.microsoft.com/office/drawing/2014/main" id="{9B44D371-1420-4878-AC82-9B073C188678}"/>
                </a:ext>
              </a:extLst>
            </p:cNvPr>
            <p:cNvSpPr txBox="1">
              <a:spLocks noChangeArrowheads="1"/>
            </p:cNvSpPr>
            <p:nvPr/>
          </p:nvSpPr>
          <p:spPr bwMode="auto">
            <a:xfrm>
              <a:off x="6503243" y="5050675"/>
              <a:ext cx="662689" cy="275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050">
                  <a:solidFill>
                    <a:srgbClr val="000000"/>
                  </a:solidFill>
                </a:rPr>
                <a:t>Høy</a:t>
              </a:r>
            </a:p>
          </p:txBody>
        </p:sp>
        <p:sp>
          <p:nvSpPr>
            <p:cNvPr id="148" name="Text Box 10">
              <a:extLst>
                <a:ext uri="{FF2B5EF4-FFF2-40B4-BE49-F238E27FC236}">
                  <a16:creationId xmlns:a16="http://schemas.microsoft.com/office/drawing/2014/main" id="{DC5FEFC7-A183-4BAA-8B18-99AEF5F8D8B3}"/>
                </a:ext>
              </a:extLst>
            </p:cNvPr>
            <p:cNvSpPr txBox="1">
              <a:spLocks noChangeArrowheads="1"/>
            </p:cNvSpPr>
            <p:nvPr/>
          </p:nvSpPr>
          <p:spPr bwMode="auto">
            <a:xfrm>
              <a:off x="4650198" y="3676418"/>
              <a:ext cx="434969" cy="2758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buNone/>
              </a:pPr>
              <a:r>
                <a:rPr lang="nb-NO" sz="1050" dirty="0">
                  <a:solidFill>
                    <a:srgbClr val="000000"/>
                  </a:solidFill>
                </a:rPr>
                <a:t>Høy</a:t>
              </a:r>
            </a:p>
          </p:txBody>
        </p:sp>
        <p:sp>
          <p:nvSpPr>
            <p:cNvPr id="150" name="Oval 16">
              <a:extLst>
                <a:ext uri="{FF2B5EF4-FFF2-40B4-BE49-F238E27FC236}">
                  <a16:creationId xmlns:a16="http://schemas.microsoft.com/office/drawing/2014/main" id="{22D2A1EA-7E61-455C-8279-A67C3A77B4C7}"/>
                </a:ext>
              </a:extLst>
            </p:cNvPr>
            <p:cNvSpPr>
              <a:spLocks noChangeArrowheads="1"/>
            </p:cNvSpPr>
            <p:nvPr/>
          </p:nvSpPr>
          <p:spPr bwMode="auto">
            <a:xfrm>
              <a:off x="5212601" y="3643945"/>
              <a:ext cx="252000" cy="252000"/>
            </a:xfrm>
            <a:prstGeom prst="ellipse">
              <a:avLst/>
            </a:prstGeom>
            <a:solidFill>
              <a:schemeClr val="accent6"/>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nb-NO" sz="1200" dirty="0">
                  <a:solidFill>
                    <a:schemeClr val="bg1"/>
                  </a:solidFill>
                </a:rPr>
                <a:t>1</a:t>
              </a:r>
            </a:p>
          </p:txBody>
        </p:sp>
        <p:sp>
          <p:nvSpPr>
            <p:cNvPr id="152" name="Oval 18">
              <a:extLst>
                <a:ext uri="{FF2B5EF4-FFF2-40B4-BE49-F238E27FC236}">
                  <a16:creationId xmlns:a16="http://schemas.microsoft.com/office/drawing/2014/main" id="{B040119F-4123-470A-A9D7-FF4BEBFDFFD4}"/>
                </a:ext>
              </a:extLst>
            </p:cNvPr>
            <p:cNvSpPr>
              <a:spLocks noChangeArrowheads="1"/>
            </p:cNvSpPr>
            <p:nvPr/>
          </p:nvSpPr>
          <p:spPr bwMode="auto">
            <a:xfrm>
              <a:off x="5636135" y="3897234"/>
              <a:ext cx="252000" cy="252000"/>
            </a:xfrm>
            <a:prstGeom prst="ellipse">
              <a:avLst/>
            </a:prstGeom>
            <a:solidFill>
              <a:schemeClr val="accent6"/>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nb-NO" sz="1200" dirty="0">
                  <a:solidFill>
                    <a:schemeClr val="bg1"/>
                  </a:solidFill>
                </a:rPr>
                <a:t>2</a:t>
              </a:r>
            </a:p>
          </p:txBody>
        </p:sp>
        <p:sp>
          <p:nvSpPr>
            <p:cNvPr id="153" name="Oval 19">
              <a:extLst>
                <a:ext uri="{FF2B5EF4-FFF2-40B4-BE49-F238E27FC236}">
                  <a16:creationId xmlns:a16="http://schemas.microsoft.com/office/drawing/2014/main" id="{2C687E06-C054-4701-8090-25E00FC447D6}"/>
                </a:ext>
              </a:extLst>
            </p:cNvPr>
            <p:cNvSpPr>
              <a:spLocks noChangeArrowheads="1"/>
            </p:cNvSpPr>
            <p:nvPr/>
          </p:nvSpPr>
          <p:spPr bwMode="auto">
            <a:xfrm>
              <a:off x="6364291" y="3780330"/>
              <a:ext cx="252000" cy="252000"/>
            </a:xfrm>
            <a:prstGeom prst="ellipse">
              <a:avLst/>
            </a:prstGeom>
            <a:solidFill>
              <a:schemeClr val="accent6"/>
            </a:solidFill>
            <a:ln w="190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nb-NO" sz="1200" dirty="0">
                  <a:solidFill>
                    <a:schemeClr val="bg1"/>
                  </a:solidFill>
                </a:rPr>
                <a:t>3</a:t>
              </a:r>
            </a:p>
          </p:txBody>
        </p:sp>
      </p:grpSp>
      <p:sp>
        <p:nvSpPr>
          <p:cNvPr id="81" name="Isosceles Triangle 80">
            <a:extLst>
              <a:ext uri="{FF2B5EF4-FFF2-40B4-BE49-F238E27FC236}">
                <a16:creationId xmlns:a16="http://schemas.microsoft.com/office/drawing/2014/main" id="{2A16BE41-74DE-42FA-A1B8-767F98BBD2EA}"/>
              </a:ext>
            </a:extLst>
          </p:cNvPr>
          <p:cNvSpPr/>
          <p:nvPr/>
        </p:nvSpPr>
        <p:spPr>
          <a:xfrm rot="5400000">
            <a:off x="3268032" y="3905285"/>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82" name="Isosceles Triangle 81">
            <a:extLst>
              <a:ext uri="{FF2B5EF4-FFF2-40B4-BE49-F238E27FC236}">
                <a16:creationId xmlns:a16="http://schemas.microsoft.com/office/drawing/2014/main" id="{17AC238C-5F28-4E4F-BD2B-72D3DD11C6F2}"/>
              </a:ext>
            </a:extLst>
          </p:cNvPr>
          <p:cNvSpPr/>
          <p:nvPr/>
        </p:nvSpPr>
        <p:spPr>
          <a:xfrm rot="5400000">
            <a:off x="7114062" y="3905285"/>
            <a:ext cx="1689739" cy="262329"/>
          </a:xfrm>
          <a:prstGeom prst="triangle">
            <a:avLst/>
          </a:prstGeom>
          <a:solidFill>
            <a:srgbClr val="0D3B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Tree>
    <p:extLst>
      <p:ext uri="{BB962C8B-B14F-4D97-AF65-F5344CB8AC3E}">
        <p14:creationId xmlns:p14="http://schemas.microsoft.com/office/powerpoint/2010/main" val="14580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185D51E-B1F8-457E-9CE4-AEA46B5970F1}"/>
              </a:ext>
            </a:extLst>
          </p:cNvPr>
          <p:cNvSpPr/>
          <p:nvPr/>
        </p:nvSpPr>
        <p:spPr>
          <a:xfrm>
            <a:off x="4040058" y="2264345"/>
            <a:ext cx="4198970" cy="30728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lang="nb-NO" sz="1600" dirty="0"/>
          </a:p>
        </p:txBody>
      </p:sp>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33401" y="441325"/>
            <a:ext cx="9291986" cy="701675"/>
          </a:xfrm>
        </p:spPr>
        <p:txBody>
          <a:bodyPr/>
          <a:lstStyle/>
          <a:p>
            <a:r>
              <a:rPr lang="nb-NO" sz="2400" dirty="0"/>
              <a:t>Målet med implementering er å sørge for at tiltaket etterleves og får ønsket effekt</a:t>
            </a:r>
          </a:p>
        </p:txBody>
      </p:sp>
      <p:grpSp>
        <p:nvGrpSpPr>
          <p:cNvPr id="8" name="Group 7">
            <a:extLst>
              <a:ext uri="{FF2B5EF4-FFF2-40B4-BE49-F238E27FC236}">
                <a16:creationId xmlns:a16="http://schemas.microsoft.com/office/drawing/2014/main" id="{B1F9EC39-99D8-43BF-86D1-81AF9288BCCB}"/>
              </a:ext>
            </a:extLst>
          </p:cNvPr>
          <p:cNvGrpSpPr/>
          <p:nvPr/>
        </p:nvGrpSpPr>
        <p:grpSpPr>
          <a:xfrm>
            <a:off x="4952828" y="4802425"/>
            <a:ext cx="2373430" cy="1492160"/>
            <a:chOff x="4964907" y="5009253"/>
            <a:chExt cx="2373430" cy="1492160"/>
          </a:xfrm>
        </p:grpSpPr>
        <p:sp>
          <p:nvSpPr>
            <p:cNvPr id="27" name="Rectangle: Rounded Corners 26">
              <a:extLst>
                <a:ext uri="{FF2B5EF4-FFF2-40B4-BE49-F238E27FC236}">
                  <a16:creationId xmlns:a16="http://schemas.microsoft.com/office/drawing/2014/main" id="{A4BBA272-D0D4-40EF-B5EF-CCADDDE7418C}"/>
                </a:ext>
              </a:extLst>
            </p:cNvPr>
            <p:cNvSpPr/>
            <p:nvPr/>
          </p:nvSpPr>
          <p:spPr>
            <a:xfrm>
              <a:off x="4964907" y="5009253"/>
              <a:ext cx="2373430" cy="14921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nb-NO" sz="1500" b="1" dirty="0"/>
                <a:t>Verktøy og systemstøtte</a:t>
              </a:r>
            </a:p>
          </p:txBody>
        </p:sp>
        <p:pic>
          <p:nvPicPr>
            <p:cNvPr id="37" name="Graphic 36">
              <a:extLst>
                <a:ext uri="{FF2B5EF4-FFF2-40B4-BE49-F238E27FC236}">
                  <a16:creationId xmlns:a16="http://schemas.microsoft.com/office/drawing/2014/main" id="{F7A0EA7F-D6E6-49BA-94B7-37B6C2C01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1738" y="5757106"/>
              <a:ext cx="579768" cy="579768"/>
            </a:xfrm>
            <a:prstGeom prst="rect">
              <a:avLst/>
            </a:prstGeom>
          </p:spPr>
        </p:pic>
      </p:grpSp>
      <p:grpSp>
        <p:nvGrpSpPr>
          <p:cNvPr id="7" name="Group 6">
            <a:extLst>
              <a:ext uri="{FF2B5EF4-FFF2-40B4-BE49-F238E27FC236}">
                <a16:creationId xmlns:a16="http://schemas.microsoft.com/office/drawing/2014/main" id="{300474F6-06EF-4CF2-B4BB-C28981F718D4}"/>
              </a:ext>
            </a:extLst>
          </p:cNvPr>
          <p:cNvGrpSpPr/>
          <p:nvPr/>
        </p:nvGrpSpPr>
        <p:grpSpPr>
          <a:xfrm>
            <a:off x="4952828" y="1306915"/>
            <a:ext cx="2373430" cy="1492160"/>
            <a:chOff x="4964907" y="1256645"/>
            <a:chExt cx="2373430" cy="1492160"/>
          </a:xfrm>
        </p:grpSpPr>
        <p:sp>
          <p:nvSpPr>
            <p:cNvPr id="3" name="Rectangle: Rounded Corners 2">
              <a:extLst>
                <a:ext uri="{FF2B5EF4-FFF2-40B4-BE49-F238E27FC236}">
                  <a16:creationId xmlns:a16="http://schemas.microsoft.com/office/drawing/2014/main" id="{EE4E3DDD-F57A-457A-A095-CB6A20C89CEE}"/>
                </a:ext>
              </a:extLst>
            </p:cNvPr>
            <p:cNvSpPr/>
            <p:nvPr/>
          </p:nvSpPr>
          <p:spPr>
            <a:xfrm>
              <a:off x="4964907" y="1256645"/>
              <a:ext cx="2373430" cy="14921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nb-NO" sz="1500" b="1" dirty="0"/>
                <a:t>Forankring, holdning og atferd</a:t>
              </a:r>
            </a:p>
          </p:txBody>
        </p:sp>
        <p:pic>
          <p:nvPicPr>
            <p:cNvPr id="39" name="Graphic 38">
              <a:extLst>
                <a:ext uri="{FF2B5EF4-FFF2-40B4-BE49-F238E27FC236}">
                  <a16:creationId xmlns:a16="http://schemas.microsoft.com/office/drawing/2014/main" id="{474B829E-54EA-4A1E-B964-20EDFFF680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1738" y="1940647"/>
              <a:ext cx="579768" cy="579768"/>
            </a:xfrm>
            <a:prstGeom prst="rect">
              <a:avLst/>
            </a:prstGeom>
          </p:spPr>
        </p:pic>
      </p:grpSp>
      <p:sp>
        <p:nvSpPr>
          <p:cNvPr id="28" name="Rectangle: Rounded Corners 27">
            <a:extLst>
              <a:ext uri="{FF2B5EF4-FFF2-40B4-BE49-F238E27FC236}">
                <a16:creationId xmlns:a16="http://schemas.microsoft.com/office/drawing/2014/main" id="{3EAE1999-9346-4576-8630-991BC3B9F509}"/>
              </a:ext>
            </a:extLst>
          </p:cNvPr>
          <p:cNvSpPr/>
          <p:nvPr/>
        </p:nvSpPr>
        <p:spPr>
          <a:xfrm>
            <a:off x="7520749" y="3132945"/>
            <a:ext cx="2373430" cy="14921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nb-NO" sz="1500" b="1" dirty="0"/>
              <a:t>Kompetanse, ferdigheter og kapasitet</a:t>
            </a:r>
          </a:p>
        </p:txBody>
      </p:sp>
      <p:grpSp>
        <p:nvGrpSpPr>
          <p:cNvPr id="11" name="Group 10">
            <a:extLst>
              <a:ext uri="{FF2B5EF4-FFF2-40B4-BE49-F238E27FC236}">
                <a16:creationId xmlns:a16="http://schemas.microsoft.com/office/drawing/2014/main" id="{D7D6E8C5-0E54-48B6-B22A-0575A5E5A4BD}"/>
              </a:ext>
            </a:extLst>
          </p:cNvPr>
          <p:cNvGrpSpPr/>
          <p:nvPr/>
        </p:nvGrpSpPr>
        <p:grpSpPr>
          <a:xfrm>
            <a:off x="2384907" y="3132946"/>
            <a:ext cx="2373430" cy="1492160"/>
            <a:chOff x="2679119" y="3338498"/>
            <a:chExt cx="2168890" cy="1363568"/>
          </a:xfrm>
        </p:grpSpPr>
        <p:sp>
          <p:nvSpPr>
            <p:cNvPr id="29" name="Rectangle: Rounded Corners 28">
              <a:extLst>
                <a:ext uri="{FF2B5EF4-FFF2-40B4-BE49-F238E27FC236}">
                  <a16:creationId xmlns:a16="http://schemas.microsoft.com/office/drawing/2014/main" id="{0FBA6D4A-205B-4EDB-A535-C64182BF4B6F}"/>
                </a:ext>
              </a:extLst>
            </p:cNvPr>
            <p:cNvSpPr/>
            <p:nvPr/>
          </p:nvSpPr>
          <p:spPr>
            <a:xfrm>
              <a:off x="2679119" y="3338498"/>
              <a:ext cx="2168890" cy="13635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nb-NO" sz="1500" b="1" dirty="0"/>
                <a:t>Informasjon, kommunikasjon og tilgjengeliggjøring</a:t>
              </a:r>
            </a:p>
          </p:txBody>
        </p:sp>
        <p:pic>
          <p:nvPicPr>
            <p:cNvPr id="40" name="Graphic 39">
              <a:extLst>
                <a:ext uri="{FF2B5EF4-FFF2-40B4-BE49-F238E27FC236}">
                  <a16:creationId xmlns:a16="http://schemas.microsoft.com/office/drawing/2014/main" id="{CC09550B-4AE7-4C6D-9F55-94402521B0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98662" y="4094217"/>
              <a:ext cx="529804" cy="529804"/>
            </a:xfrm>
            <a:prstGeom prst="rect">
              <a:avLst/>
            </a:prstGeom>
          </p:spPr>
        </p:pic>
      </p:grpSp>
      <p:grpSp>
        <p:nvGrpSpPr>
          <p:cNvPr id="41" name="Group 40">
            <a:extLst>
              <a:ext uri="{FF2B5EF4-FFF2-40B4-BE49-F238E27FC236}">
                <a16:creationId xmlns:a16="http://schemas.microsoft.com/office/drawing/2014/main" id="{3EC98726-8024-4FC9-B5F3-4F644159309A}"/>
              </a:ext>
            </a:extLst>
          </p:cNvPr>
          <p:cNvGrpSpPr>
            <a:grpSpLocks noChangeAspect="1"/>
          </p:cNvGrpSpPr>
          <p:nvPr/>
        </p:nvGrpSpPr>
        <p:grpSpPr>
          <a:xfrm>
            <a:off x="10218599" y="224882"/>
            <a:ext cx="1440000" cy="1440000"/>
            <a:chOff x="7962857" y="2191815"/>
            <a:chExt cx="1699926" cy="1699926"/>
          </a:xfrm>
        </p:grpSpPr>
        <p:sp>
          <p:nvSpPr>
            <p:cNvPr id="42" name="Circle: Hollow 41">
              <a:extLst>
                <a:ext uri="{FF2B5EF4-FFF2-40B4-BE49-F238E27FC236}">
                  <a16:creationId xmlns:a16="http://schemas.microsoft.com/office/drawing/2014/main" id="{B323044A-2FF3-4922-8A67-821686F2BFC7}"/>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43" name="Oval 42">
              <a:extLst>
                <a:ext uri="{FF2B5EF4-FFF2-40B4-BE49-F238E27FC236}">
                  <a16:creationId xmlns:a16="http://schemas.microsoft.com/office/drawing/2014/main" id="{11091B11-9B54-4FF8-8D4D-48BD58A4744D}"/>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44" name="Isosceles Triangle 43">
              <a:extLst>
                <a:ext uri="{FF2B5EF4-FFF2-40B4-BE49-F238E27FC236}">
                  <a16:creationId xmlns:a16="http://schemas.microsoft.com/office/drawing/2014/main" id="{DBB03860-183C-4D12-B3A5-530905BBED34}"/>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45" name="Rectangle 44">
              <a:extLst>
                <a:ext uri="{FF2B5EF4-FFF2-40B4-BE49-F238E27FC236}">
                  <a16:creationId xmlns:a16="http://schemas.microsoft.com/office/drawing/2014/main" id="{EB82DEA7-BDC7-4BD4-94E2-52E535072A74}"/>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46" name="Rectangle 45">
              <a:extLst>
                <a:ext uri="{FF2B5EF4-FFF2-40B4-BE49-F238E27FC236}">
                  <a16:creationId xmlns:a16="http://schemas.microsoft.com/office/drawing/2014/main" id="{CA77170F-E9CF-4417-A8B4-E3F4FF338C5E}"/>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47" name="Rectangle 46">
              <a:extLst>
                <a:ext uri="{FF2B5EF4-FFF2-40B4-BE49-F238E27FC236}">
                  <a16:creationId xmlns:a16="http://schemas.microsoft.com/office/drawing/2014/main" id="{9F4A835A-E5F0-4431-908F-D57BC2C6EC9A}"/>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48" name="Rectangle 47">
              <a:extLst>
                <a:ext uri="{FF2B5EF4-FFF2-40B4-BE49-F238E27FC236}">
                  <a16:creationId xmlns:a16="http://schemas.microsoft.com/office/drawing/2014/main" id="{96E864E5-B3B4-49CC-85E7-9D1323141F4A}"/>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50" name="Rectangle 49">
              <a:extLst>
                <a:ext uri="{FF2B5EF4-FFF2-40B4-BE49-F238E27FC236}">
                  <a16:creationId xmlns:a16="http://schemas.microsoft.com/office/drawing/2014/main" id="{9A1E59A1-A9AA-4085-B1A4-9C9B91B528D7}"/>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51" name="Rectangle 50">
              <a:extLst>
                <a:ext uri="{FF2B5EF4-FFF2-40B4-BE49-F238E27FC236}">
                  <a16:creationId xmlns:a16="http://schemas.microsoft.com/office/drawing/2014/main" id="{29691F2A-236A-48F5-AC67-B1177BA99824}"/>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accent3">
                      <a:lumMod val="75000"/>
                    </a:schemeClr>
                  </a:solidFill>
                </a:rPr>
                <a:t>Implementering</a:t>
              </a:r>
            </a:p>
          </p:txBody>
        </p:sp>
        <p:sp>
          <p:nvSpPr>
            <p:cNvPr id="52" name="TextBox 51">
              <a:extLst>
                <a:ext uri="{FF2B5EF4-FFF2-40B4-BE49-F238E27FC236}">
                  <a16:creationId xmlns:a16="http://schemas.microsoft.com/office/drawing/2014/main" id="{E4CF0D93-0418-4F08-AEDB-EDCF385B92EA}"/>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53" name="TextBox 52">
              <a:extLst>
                <a:ext uri="{FF2B5EF4-FFF2-40B4-BE49-F238E27FC236}">
                  <a16:creationId xmlns:a16="http://schemas.microsoft.com/office/drawing/2014/main" id="{578B6BF4-7CC0-4C70-BCBF-1DCA20711A08}"/>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54" name="TextBox 53">
              <a:extLst>
                <a:ext uri="{FF2B5EF4-FFF2-40B4-BE49-F238E27FC236}">
                  <a16:creationId xmlns:a16="http://schemas.microsoft.com/office/drawing/2014/main" id="{E9E8A740-BABD-49CA-ADCC-B8BD9DD688FC}"/>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55" name="Half Frame 54">
              <a:extLst>
                <a:ext uri="{FF2B5EF4-FFF2-40B4-BE49-F238E27FC236}">
                  <a16:creationId xmlns:a16="http://schemas.microsoft.com/office/drawing/2014/main" id="{9C18CC06-FD55-4864-A2FC-BE98234D5D8D}"/>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6" name="Half Frame 55">
              <a:extLst>
                <a:ext uri="{FF2B5EF4-FFF2-40B4-BE49-F238E27FC236}">
                  <a16:creationId xmlns:a16="http://schemas.microsoft.com/office/drawing/2014/main" id="{DBD499D8-B7D9-45C0-B709-B47122073929}"/>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7" name="Half Frame 56">
              <a:extLst>
                <a:ext uri="{FF2B5EF4-FFF2-40B4-BE49-F238E27FC236}">
                  <a16:creationId xmlns:a16="http://schemas.microsoft.com/office/drawing/2014/main" id="{F4127929-B33A-4465-A23E-EA91D2CDF7FD}"/>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8" name="Half Frame 57">
              <a:extLst>
                <a:ext uri="{FF2B5EF4-FFF2-40B4-BE49-F238E27FC236}">
                  <a16:creationId xmlns:a16="http://schemas.microsoft.com/office/drawing/2014/main" id="{8192FDCA-9870-41E0-BA08-6FC734079488}"/>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9" name="Freeform: Shape 58">
              <a:extLst>
                <a:ext uri="{FF2B5EF4-FFF2-40B4-BE49-F238E27FC236}">
                  <a16:creationId xmlns:a16="http://schemas.microsoft.com/office/drawing/2014/main" id="{4B09B66A-5B3D-4ACA-8ECA-545D0C5564F0}"/>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60" name="Half Frame 59">
              <a:extLst>
                <a:ext uri="{FF2B5EF4-FFF2-40B4-BE49-F238E27FC236}">
                  <a16:creationId xmlns:a16="http://schemas.microsoft.com/office/drawing/2014/main" id="{C3FD1CB5-E3B7-4FFC-86FC-C62E7C2EBF29}"/>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61" name="Half Frame 60">
              <a:extLst>
                <a:ext uri="{FF2B5EF4-FFF2-40B4-BE49-F238E27FC236}">
                  <a16:creationId xmlns:a16="http://schemas.microsoft.com/office/drawing/2014/main" id="{9006E9F1-55DF-4CCD-B85C-64BC00C01E2F}"/>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pic>
        <p:nvPicPr>
          <p:cNvPr id="38" name="Graphic 37">
            <a:extLst>
              <a:ext uri="{FF2B5EF4-FFF2-40B4-BE49-F238E27FC236}">
                <a16:creationId xmlns:a16="http://schemas.microsoft.com/office/drawing/2014/main" id="{42147162-2D7D-420E-ABDD-C7152CF736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9361" y="3959934"/>
            <a:ext cx="579768" cy="579768"/>
          </a:xfrm>
          <a:prstGeom prst="rect">
            <a:avLst/>
          </a:prstGeom>
        </p:spPr>
      </p:pic>
      <p:sp>
        <p:nvSpPr>
          <p:cNvPr id="6" name="Rectangle 5">
            <a:extLst>
              <a:ext uri="{FF2B5EF4-FFF2-40B4-BE49-F238E27FC236}">
                <a16:creationId xmlns:a16="http://schemas.microsoft.com/office/drawing/2014/main" id="{90CDC735-DA7E-4402-8B2D-F5E253295B6F}"/>
              </a:ext>
            </a:extLst>
          </p:cNvPr>
          <p:cNvSpPr/>
          <p:nvPr/>
        </p:nvSpPr>
        <p:spPr>
          <a:xfrm>
            <a:off x="5033958" y="3417360"/>
            <a:ext cx="2178756" cy="923330"/>
          </a:xfrm>
          <a:prstGeom prst="rect">
            <a:avLst/>
          </a:prstGeom>
          <a:noFill/>
        </p:spPr>
        <p:txBody>
          <a:bodyPr wrap="square">
            <a:spAutoFit/>
          </a:bodyPr>
          <a:lstStyle/>
          <a:p>
            <a:pPr algn="ctr"/>
            <a:r>
              <a:rPr lang="nb-NO" b="1" dirty="0">
                <a:solidFill>
                  <a:schemeClr val="bg1"/>
                </a:solidFill>
              </a:rPr>
              <a:t>Implementering </a:t>
            </a:r>
          </a:p>
          <a:p>
            <a:pPr algn="ctr"/>
            <a:r>
              <a:rPr lang="nb-NO" b="1" dirty="0">
                <a:solidFill>
                  <a:schemeClr val="bg1"/>
                </a:solidFill>
              </a:rPr>
              <a:t>– </a:t>
            </a:r>
            <a:r>
              <a:rPr lang="nb-NO" dirty="0">
                <a:solidFill>
                  <a:schemeClr val="bg1"/>
                </a:solidFill>
              </a:rPr>
              <a:t>viktig for å sikre                  varig endring</a:t>
            </a:r>
          </a:p>
        </p:txBody>
      </p:sp>
    </p:spTree>
    <p:extLst>
      <p:ext uri="{BB962C8B-B14F-4D97-AF65-F5344CB8AC3E}">
        <p14:creationId xmlns:p14="http://schemas.microsoft.com/office/powerpoint/2010/main" val="39666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CB3B9C98-93EF-4808-BCC7-7A0AAE7B0F2D}"/>
              </a:ext>
            </a:extLst>
          </p:cNvPr>
          <p:cNvPicPr>
            <a:picLocks noGrp="1" noChangeAspect="1"/>
          </p:cNvPicPr>
          <p:nvPr>
            <p:ph sz="quarter" idx="15"/>
          </p:nvPr>
        </p:nvPicPr>
        <p:blipFill>
          <a:blip r:embed="rId3"/>
          <a:stretch>
            <a:fillRect/>
          </a:stretch>
        </p:blipFill>
        <p:spPr>
          <a:xfrm>
            <a:off x="3164418" y="2091267"/>
            <a:ext cx="3876144" cy="4232275"/>
          </a:xfrm>
          <a:prstGeom prst="rect">
            <a:avLst/>
          </a:prstGeom>
        </p:spPr>
      </p:pic>
      <p:sp>
        <p:nvSpPr>
          <p:cNvPr id="3" name="Tittel 2">
            <a:extLst>
              <a:ext uri="{FF2B5EF4-FFF2-40B4-BE49-F238E27FC236}">
                <a16:creationId xmlns:a16="http://schemas.microsoft.com/office/drawing/2014/main" id="{FA4C4DA8-F6DC-4D11-A05F-49609B4B9537}"/>
              </a:ext>
            </a:extLst>
          </p:cNvPr>
          <p:cNvSpPr>
            <a:spLocks noGrp="1"/>
          </p:cNvSpPr>
          <p:nvPr>
            <p:ph type="title"/>
          </p:nvPr>
        </p:nvSpPr>
        <p:spPr/>
        <p:txBody>
          <a:bodyPr/>
          <a:lstStyle/>
          <a:p>
            <a:r>
              <a:rPr lang="nb-NO" sz="2400" dirty="0"/>
              <a:t>Oppfølging og rapportering knyttet til  internkontroll skal være innebygget i virksomhetsstyringen </a:t>
            </a:r>
          </a:p>
        </p:txBody>
      </p:sp>
      <p:sp>
        <p:nvSpPr>
          <p:cNvPr id="4" name="Plassholder for innhold 3">
            <a:extLst>
              <a:ext uri="{FF2B5EF4-FFF2-40B4-BE49-F238E27FC236}">
                <a16:creationId xmlns:a16="http://schemas.microsoft.com/office/drawing/2014/main" id="{6CDEECE4-F7CA-4963-B75F-53C1825C2D89}"/>
              </a:ext>
            </a:extLst>
          </p:cNvPr>
          <p:cNvSpPr>
            <a:spLocks noGrp="1"/>
          </p:cNvSpPr>
          <p:nvPr>
            <p:ph sz="quarter" idx="16"/>
          </p:nvPr>
        </p:nvSpPr>
        <p:spPr>
          <a:xfrm>
            <a:off x="8095261" y="2062131"/>
            <a:ext cx="3876144" cy="4232275"/>
          </a:xfrm>
        </p:spPr>
        <p:txBody>
          <a:bodyPr/>
          <a:lstStyle/>
          <a:p>
            <a:pPr marL="0" indent="0" algn="ctr">
              <a:buNone/>
            </a:pPr>
            <a:endParaRPr lang="nb-NO" dirty="0"/>
          </a:p>
          <a:p>
            <a:pPr marL="0" indent="0" algn="ctr">
              <a:buNone/>
            </a:pPr>
            <a:r>
              <a:rPr lang="nb-NO" dirty="0"/>
              <a:t>Hvordan vite om vi har;</a:t>
            </a:r>
          </a:p>
          <a:p>
            <a:pPr marL="0" indent="0" algn="ctr">
              <a:buNone/>
            </a:pPr>
            <a:endParaRPr lang="nb-NO" sz="2000" dirty="0"/>
          </a:p>
          <a:p>
            <a:pPr algn="ctr"/>
            <a:r>
              <a:rPr lang="nb-NO" dirty="0"/>
              <a:t>målrettet og effektiv drift?</a:t>
            </a:r>
          </a:p>
          <a:p>
            <a:pPr algn="ctr"/>
            <a:r>
              <a:rPr lang="nb-NO" dirty="0"/>
              <a:t>pålitelig rapportering?</a:t>
            </a:r>
          </a:p>
          <a:p>
            <a:pPr algn="ctr"/>
            <a:r>
              <a:rPr lang="nb-NO" dirty="0"/>
              <a:t>overholdelse av lover og regler?</a:t>
            </a:r>
          </a:p>
          <a:p>
            <a:endParaRPr lang="nb-NO" dirty="0"/>
          </a:p>
        </p:txBody>
      </p:sp>
      <p:pic>
        <p:nvPicPr>
          <p:cNvPr id="6" name="Bilde 5">
            <a:extLst>
              <a:ext uri="{FF2B5EF4-FFF2-40B4-BE49-F238E27FC236}">
                <a16:creationId xmlns:a16="http://schemas.microsoft.com/office/drawing/2014/main" id="{743C5EB1-8001-46F0-B6B5-74245B0CDC2F}"/>
              </a:ext>
            </a:extLst>
          </p:cNvPr>
          <p:cNvPicPr>
            <a:picLocks noChangeAspect="1"/>
          </p:cNvPicPr>
          <p:nvPr/>
        </p:nvPicPr>
        <p:blipFill>
          <a:blip r:embed="rId4"/>
          <a:stretch>
            <a:fillRect/>
          </a:stretch>
        </p:blipFill>
        <p:spPr>
          <a:xfrm>
            <a:off x="2109719" y="3306462"/>
            <a:ext cx="1054699" cy="1054699"/>
          </a:xfrm>
          <a:prstGeom prst="rect">
            <a:avLst/>
          </a:prstGeom>
        </p:spPr>
      </p:pic>
      <p:sp>
        <p:nvSpPr>
          <p:cNvPr id="8" name="Rektangel 7">
            <a:extLst>
              <a:ext uri="{FF2B5EF4-FFF2-40B4-BE49-F238E27FC236}">
                <a16:creationId xmlns:a16="http://schemas.microsoft.com/office/drawing/2014/main" id="{9324947B-E3C9-4A75-953A-30F5765DB62E}"/>
              </a:ext>
            </a:extLst>
          </p:cNvPr>
          <p:cNvSpPr/>
          <p:nvPr/>
        </p:nvSpPr>
        <p:spPr>
          <a:xfrm>
            <a:off x="296803" y="4030133"/>
            <a:ext cx="1812915" cy="1200329"/>
          </a:xfrm>
          <a:prstGeom prst="rect">
            <a:avLst/>
          </a:prstGeom>
        </p:spPr>
        <p:txBody>
          <a:bodyPr wrap="square">
            <a:spAutoFit/>
          </a:bodyPr>
          <a:lstStyle/>
          <a:p>
            <a:r>
              <a:rPr lang="nb-NO" dirty="0">
                <a:solidFill>
                  <a:srgbClr val="0D3B73"/>
                </a:solidFill>
              </a:rPr>
              <a:t>Oppfølging og rapportering knyttet til internkontroll</a:t>
            </a:r>
          </a:p>
        </p:txBody>
      </p:sp>
      <p:sp>
        <p:nvSpPr>
          <p:cNvPr id="7" name="Ellipse 6">
            <a:extLst>
              <a:ext uri="{FF2B5EF4-FFF2-40B4-BE49-F238E27FC236}">
                <a16:creationId xmlns:a16="http://schemas.microsoft.com/office/drawing/2014/main" id="{FDEBC747-3DB5-4CE1-AABB-3A4D9A2F7BCF}"/>
              </a:ext>
            </a:extLst>
          </p:cNvPr>
          <p:cNvSpPr/>
          <p:nvPr/>
        </p:nvSpPr>
        <p:spPr>
          <a:xfrm>
            <a:off x="10301288" y="285749"/>
            <a:ext cx="1438781" cy="148755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grpSp>
        <p:nvGrpSpPr>
          <p:cNvPr id="9" name="Group 29">
            <a:extLst>
              <a:ext uri="{FF2B5EF4-FFF2-40B4-BE49-F238E27FC236}">
                <a16:creationId xmlns:a16="http://schemas.microsoft.com/office/drawing/2014/main" id="{377B6BE2-8D5D-4E01-B39B-CACC8297982A}"/>
              </a:ext>
            </a:extLst>
          </p:cNvPr>
          <p:cNvGrpSpPr>
            <a:grpSpLocks noChangeAspect="1"/>
          </p:cNvGrpSpPr>
          <p:nvPr/>
        </p:nvGrpSpPr>
        <p:grpSpPr>
          <a:xfrm>
            <a:off x="10301288" y="309525"/>
            <a:ext cx="1440000" cy="1440000"/>
            <a:chOff x="7962857" y="2191815"/>
            <a:chExt cx="1699926" cy="1699926"/>
          </a:xfrm>
        </p:grpSpPr>
        <p:sp>
          <p:nvSpPr>
            <p:cNvPr id="10" name="Circle: Hollow 30">
              <a:extLst>
                <a:ext uri="{FF2B5EF4-FFF2-40B4-BE49-F238E27FC236}">
                  <a16:creationId xmlns:a16="http://schemas.microsoft.com/office/drawing/2014/main" id="{E5B12EC0-229A-4F7D-9FCB-5E098839AFA9}"/>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11" name="Oval 31">
              <a:extLst>
                <a:ext uri="{FF2B5EF4-FFF2-40B4-BE49-F238E27FC236}">
                  <a16:creationId xmlns:a16="http://schemas.microsoft.com/office/drawing/2014/main" id="{A94A7AF8-0F9F-4D1B-B23F-36C1CC0A46C7}"/>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12" name="Isosceles Triangle 32">
              <a:extLst>
                <a:ext uri="{FF2B5EF4-FFF2-40B4-BE49-F238E27FC236}">
                  <a16:creationId xmlns:a16="http://schemas.microsoft.com/office/drawing/2014/main" id="{8F6E80F5-516D-4D84-94DD-626656B81DA9}"/>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p>
            <a:p>
              <a:pPr algn="ctr"/>
              <a:endParaRPr lang="nb-NO" sz="500" b="1" dirty="0"/>
            </a:p>
          </p:txBody>
        </p:sp>
        <p:sp>
          <p:nvSpPr>
            <p:cNvPr id="13" name="Rectangle 34">
              <a:extLst>
                <a:ext uri="{FF2B5EF4-FFF2-40B4-BE49-F238E27FC236}">
                  <a16:creationId xmlns:a16="http://schemas.microsoft.com/office/drawing/2014/main" id="{71A58C32-28D9-4244-903E-F056157FA26D}"/>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14" name="Rectangle 38">
              <a:extLst>
                <a:ext uri="{FF2B5EF4-FFF2-40B4-BE49-F238E27FC236}">
                  <a16:creationId xmlns:a16="http://schemas.microsoft.com/office/drawing/2014/main" id="{878BFAC8-015F-4C29-989A-BCBD053C8F69}"/>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Rapportering</a:t>
              </a:r>
            </a:p>
          </p:txBody>
        </p:sp>
        <p:sp>
          <p:nvSpPr>
            <p:cNvPr id="15" name="Rectangle 39">
              <a:extLst>
                <a:ext uri="{FF2B5EF4-FFF2-40B4-BE49-F238E27FC236}">
                  <a16:creationId xmlns:a16="http://schemas.microsoft.com/office/drawing/2014/main" id="{AB0C6892-3BB0-4A8E-A4B3-60B6560BFD17}"/>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16" name="Rectangle 40">
              <a:extLst>
                <a:ext uri="{FF2B5EF4-FFF2-40B4-BE49-F238E27FC236}">
                  <a16:creationId xmlns:a16="http://schemas.microsoft.com/office/drawing/2014/main" id="{CCEE9587-B194-4AE4-A5C5-584DA8720E78}"/>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solidFill>
                </a:rPr>
                <a:t>Oppfølging</a:t>
              </a:r>
            </a:p>
          </p:txBody>
        </p:sp>
        <p:sp>
          <p:nvSpPr>
            <p:cNvPr id="17" name="Rectangle 41">
              <a:extLst>
                <a:ext uri="{FF2B5EF4-FFF2-40B4-BE49-F238E27FC236}">
                  <a16:creationId xmlns:a16="http://schemas.microsoft.com/office/drawing/2014/main" id="{AE11D4F4-7CDA-4B7F-922C-3B872AB5442A}"/>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18" name="Rectangle 42">
              <a:extLst>
                <a:ext uri="{FF2B5EF4-FFF2-40B4-BE49-F238E27FC236}">
                  <a16:creationId xmlns:a16="http://schemas.microsoft.com/office/drawing/2014/main" id="{BC4D66CF-4994-432E-BC0D-C7E91787095B}"/>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19" name="TextBox 43">
              <a:extLst>
                <a:ext uri="{FF2B5EF4-FFF2-40B4-BE49-F238E27FC236}">
                  <a16:creationId xmlns:a16="http://schemas.microsoft.com/office/drawing/2014/main" id="{0519519B-4476-4F87-B8F8-B697A66FE02A}"/>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20" name="TextBox 44">
              <a:extLst>
                <a:ext uri="{FF2B5EF4-FFF2-40B4-BE49-F238E27FC236}">
                  <a16:creationId xmlns:a16="http://schemas.microsoft.com/office/drawing/2014/main" id="{F7A63A52-1DB9-4ED8-904A-652E77A1924E}"/>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21" name="TextBox 45">
              <a:extLst>
                <a:ext uri="{FF2B5EF4-FFF2-40B4-BE49-F238E27FC236}">
                  <a16:creationId xmlns:a16="http://schemas.microsoft.com/office/drawing/2014/main" id="{3EDD2B34-F324-4386-A7C3-811143A48B12}"/>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22" name="Half Frame 46">
              <a:extLst>
                <a:ext uri="{FF2B5EF4-FFF2-40B4-BE49-F238E27FC236}">
                  <a16:creationId xmlns:a16="http://schemas.microsoft.com/office/drawing/2014/main" id="{F6A16AFE-33CC-4194-A78B-44ADBF58E285}"/>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3" name="Half Frame 47">
              <a:extLst>
                <a:ext uri="{FF2B5EF4-FFF2-40B4-BE49-F238E27FC236}">
                  <a16:creationId xmlns:a16="http://schemas.microsoft.com/office/drawing/2014/main" id="{381B96A3-DD6A-4818-9D58-C676FC436573}"/>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4" name="Half Frame 49">
              <a:extLst>
                <a:ext uri="{FF2B5EF4-FFF2-40B4-BE49-F238E27FC236}">
                  <a16:creationId xmlns:a16="http://schemas.microsoft.com/office/drawing/2014/main" id="{0001D069-9B9F-450F-A2AC-E4950A1FFAFB}"/>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5" name="Half Frame 50">
              <a:extLst>
                <a:ext uri="{FF2B5EF4-FFF2-40B4-BE49-F238E27FC236}">
                  <a16:creationId xmlns:a16="http://schemas.microsoft.com/office/drawing/2014/main" id="{8A6B6040-A7D9-4AD0-BA44-2ECB7B0953F9}"/>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6" name="Freeform: Shape 51">
              <a:extLst>
                <a:ext uri="{FF2B5EF4-FFF2-40B4-BE49-F238E27FC236}">
                  <a16:creationId xmlns:a16="http://schemas.microsoft.com/office/drawing/2014/main" id="{3CE525F3-7C6D-4546-AB9F-9F64FD842BCB}"/>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7" name="Half Frame 52">
              <a:extLst>
                <a:ext uri="{FF2B5EF4-FFF2-40B4-BE49-F238E27FC236}">
                  <a16:creationId xmlns:a16="http://schemas.microsoft.com/office/drawing/2014/main" id="{94EB80C1-F8BE-45FC-A251-C5226CCD089F}"/>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28" name="Half Frame 53">
              <a:extLst>
                <a:ext uri="{FF2B5EF4-FFF2-40B4-BE49-F238E27FC236}">
                  <a16:creationId xmlns:a16="http://schemas.microsoft.com/office/drawing/2014/main" id="{2FE5CFE3-67FF-4678-ABDA-CE50533965D8}"/>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spTree>
    <p:extLst>
      <p:ext uri="{BB962C8B-B14F-4D97-AF65-F5344CB8AC3E}">
        <p14:creationId xmlns:p14="http://schemas.microsoft.com/office/powerpoint/2010/main" val="32668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33401" y="424041"/>
            <a:ext cx="9151864" cy="701675"/>
          </a:xfrm>
        </p:spPr>
        <p:txBody>
          <a:bodyPr/>
          <a:lstStyle/>
          <a:p>
            <a:r>
              <a:rPr lang="nb-NO" sz="2400" dirty="0"/>
              <a:t>En levende internkontroll forutsetter oppfølging</a:t>
            </a:r>
          </a:p>
        </p:txBody>
      </p:sp>
      <p:sp>
        <p:nvSpPr>
          <p:cNvPr id="27" name="Rectangle 7">
            <a:extLst>
              <a:ext uri="{FF2B5EF4-FFF2-40B4-BE49-F238E27FC236}">
                <a16:creationId xmlns:a16="http://schemas.microsoft.com/office/drawing/2014/main" id="{25A1997A-103D-4375-98B4-0FFE3BFC8391}"/>
              </a:ext>
            </a:extLst>
          </p:cNvPr>
          <p:cNvSpPr>
            <a:spLocks noChangeArrowheads="1"/>
          </p:cNvSpPr>
          <p:nvPr/>
        </p:nvSpPr>
        <p:spPr bwMode="auto">
          <a:xfrm>
            <a:off x="736071" y="5326962"/>
            <a:ext cx="10719859" cy="516004"/>
          </a:xfrm>
          <a:prstGeom prst="roundRect">
            <a:avLst/>
          </a:prstGeom>
          <a:solidFill>
            <a:schemeClr val="accent1"/>
          </a:solidFill>
          <a:ln w="9525">
            <a:noFill/>
            <a:miter lim="800000"/>
            <a:headEnd/>
            <a:tailEnd/>
          </a:ln>
          <a:effectLst/>
        </p:spPr>
        <p:txBody>
          <a:bodyPr wrap="none" anchor="ctr"/>
          <a:lstStyle/>
          <a:p>
            <a:pPr algn="ctr">
              <a:buNone/>
            </a:pPr>
            <a:r>
              <a:rPr lang="nb-NO" sz="1600" b="1" dirty="0">
                <a:solidFill>
                  <a:srgbClr val="FFFFFF"/>
                </a:solidFill>
              </a:rPr>
              <a:t>Sørg for oppfølging og overvåkning knyttet til det som er viktigst for måloppnåelsen </a:t>
            </a:r>
          </a:p>
        </p:txBody>
      </p:sp>
      <p:sp>
        <p:nvSpPr>
          <p:cNvPr id="3" name="Rectangle: Rounded Corners 2">
            <a:extLst>
              <a:ext uri="{FF2B5EF4-FFF2-40B4-BE49-F238E27FC236}">
                <a16:creationId xmlns:a16="http://schemas.microsoft.com/office/drawing/2014/main" id="{CFC22BA0-DF4A-4755-97F9-D013A562001D}"/>
              </a:ext>
            </a:extLst>
          </p:cNvPr>
          <p:cNvSpPr/>
          <p:nvPr/>
        </p:nvSpPr>
        <p:spPr>
          <a:xfrm>
            <a:off x="736071" y="1664882"/>
            <a:ext cx="2298357" cy="341489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t>Løpende eller frittstående oppfølging av internkontrollen for å vurdere…</a:t>
            </a:r>
          </a:p>
        </p:txBody>
      </p:sp>
      <p:sp>
        <p:nvSpPr>
          <p:cNvPr id="6" name="Rectangle: Rounded Corners 5">
            <a:extLst>
              <a:ext uri="{FF2B5EF4-FFF2-40B4-BE49-F238E27FC236}">
                <a16:creationId xmlns:a16="http://schemas.microsoft.com/office/drawing/2014/main" id="{1B2A9117-1D64-466F-A474-5E8A59DC96F8}"/>
              </a:ext>
            </a:extLst>
          </p:cNvPr>
          <p:cNvSpPr/>
          <p:nvPr/>
        </p:nvSpPr>
        <p:spPr>
          <a:xfrm>
            <a:off x="4337590" y="1751123"/>
            <a:ext cx="2377440" cy="15371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t>… om den gir ønsket effekt, som vil si at tiltak/kontrollaktiviteter fungerer som forventet</a:t>
            </a:r>
          </a:p>
        </p:txBody>
      </p:sp>
      <p:sp>
        <p:nvSpPr>
          <p:cNvPr id="29" name="Rectangle: Rounded Corners 28">
            <a:extLst>
              <a:ext uri="{FF2B5EF4-FFF2-40B4-BE49-F238E27FC236}">
                <a16:creationId xmlns:a16="http://schemas.microsoft.com/office/drawing/2014/main" id="{45B7B525-624E-4331-BD27-F3A737DC5763}"/>
              </a:ext>
            </a:extLst>
          </p:cNvPr>
          <p:cNvSpPr/>
          <p:nvPr/>
        </p:nvSpPr>
        <p:spPr>
          <a:xfrm>
            <a:off x="4337590" y="3456355"/>
            <a:ext cx="2377440" cy="15371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dirty="0"/>
              <a:t>… om tiltak/kontrollaktiviteter blir etterlevd, det vil si om vi gjør det ledelsen har bestemt</a:t>
            </a:r>
          </a:p>
        </p:txBody>
      </p:sp>
      <p:pic>
        <p:nvPicPr>
          <p:cNvPr id="30" name="Graphic 29">
            <a:extLst>
              <a:ext uri="{FF2B5EF4-FFF2-40B4-BE49-F238E27FC236}">
                <a16:creationId xmlns:a16="http://schemas.microsoft.com/office/drawing/2014/main" id="{4693F669-D600-4069-8261-F17C831CD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311121" y="3974654"/>
            <a:ext cx="714040" cy="714040"/>
          </a:xfrm>
          <a:prstGeom prst="rect">
            <a:avLst/>
          </a:prstGeom>
        </p:spPr>
      </p:pic>
      <p:pic>
        <p:nvPicPr>
          <p:cNvPr id="31" name="Graphic 30">
            <a:extLst>
              <a:ext uri="{FF2B5EF4-FFF2-40B4-BE49-F238E27FC236}">
                <a16:creationId xmlns:a16="http://schemas.microsoft.com/office/drawing/2014/main" id="{F75E3250-A89C-491D-BEF8-2D8EDC60D4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6857" y="2055964"/>
            <a:ext cx="714040" cy="714040"/>
          </a:xfrm>
          <a:prstGeom prst="rect">
            <a:avLst/>
          </a:prstGeom>
        </p:spPr>
      </p:pic>
      <p:sp>
        <p:nvSpPr>
          <p:cNvPr id="7" name="Isosceles Triangle 6">
            <a:extLst>
              <a:ext uri="{FF2B5EF4-FFF2-40B4-BE49-F238E27FC236}">
                <a16:creationId xmlns:a16="http://schemas.microsoft.com/office/drawing/2014/main" id="{FEAD2F9B-505F-4BBD-846B-707A35272F4C}"/>
              </a:ext>
            </a:extLst>
          </p:cNvPr>
          <p:cNvSpPr/>
          <p:nvPr/>
        </p:nvSpPr>
        <p:spPr>
          <a:xfrm rot="5400000">
            <a:off x="6158580" y="3229288"/>
            <a:ext cx="1952368" cy="2860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33" name="Rectangle: Rounded Corners 32">
            <a:extLst>
              <a:ext uri="{FF2B5EF4-FFF2-40B4-BE49-F238E27FC236}">
                <a16:creationId xmlns:a16="http://schemas.microsoft.com/office/drawing/2014/main" id="{5E264CC7-B5DD-4256-97C2-64AD28962F65}"/>
              </a:ext>
            </a:extLst>
          </p:cNvPr>
          <p:cNvSpPr/>
          <p:nvPr/>
        </p:nvSpPr>
        <p:spPr>
          <a:xfrm>
            <a:off x="7554498" y="1751123"/>
            <a:ext cx="3901432" cy="32424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solidFill>
                  <a:schemeClr val="tx1"/>
                </a:solidFill>
              </a:rPr>
              <a:t>Oppfølging: </a:t>
            </a:r>
          </a:p>
          <a:p>
            <a:pPr algn="ctr"/>
            <a:endParaRPr lang="nb-NO" sz="1600" b="1" dirty="0">
              <a:solidFill>
                <a:schemeClr val="tx1"/>
              </a:solidFill>
            </a:endParaRPr>
          </a:p>
          <a:p>
            <a:pPr marL="285750" indent="-285750">
              <a:buFont typeface="Arial" panose="020B0604020202020204" pitchFamily="34" charset="0"/>
              <a:buChar char="•"/>
            </a:pPr>
            <a:r>
              <a:rPr lang="nb-NO" sz="1600" dirty="0">
                <a:solidFill>
                  <a:schemeClr val="tx1"/>
                </a:solidFill>
              </a:rPr>
              <a:t>Gir nyttig informasjon til styring, læring og forbedring av internkontrollen spesielt og virksomheten generelt</a:t>
            </a:r>
          </a:p>
          <a:p>
            <a:pPr marL="285750" indent="-285750">
              <a:buFont typeface="Arial" panose="020B0604020202020204" pitchFamily="34" charset="0"/>
              <a:buChar char="•"/>
            </a:pPr>
            <a:endParaRPr lang="nb-NO" sz="1600" dirty="0">
              <a:solidFill>
                <a:schemeClr val="tx1"/>
              </a:solidFill>
            </a:endParaRPr>
          </a:p>
          <a:p>
            <a:pPr marL="285750" indent="-285750">
              <a:buFont typeface="Arial" panose="020B0604020202020204" pitchFamily="34" charset="0"/>
              <a:buChar char="•"/>
            </a:pPr>
            <a:r>
              <a:rPr lang="nb-NO" sz="1600" dirty="0">
                <a:solidFill>
                  <a:schemeClr val="tx1"/>
                </a:solidFill>
              </a:rPr>
              <a:t>Legger til rette for erfaringsutveksling og skaper en forbedringskultur</a:t>
            </a:r>
          </a:p>
          <a:p>
            <a:endParaRPr lang="nb-NO" sz="1600" dirty="0">
              <a:solidFill>
                <a:schemeClr val="tx1"/>
              </a:solidFill>
            </a:endParaRPr>
          </a:p>
          <a:p>
            <a:pPr marL="285750" indent="-285750">
              <a:buFont typeface="Arial" panose="020B0604020202020204" pitchFamily="34" charset="0"/>
              <a:buChar char="•"/>
            </a:pPr>
            <a:r>
              <a:rPr lang="nb-NO" sz="1600" dirty="0">
                <a:solidFill>
                  <a:schemeClr val="tx1"/>
                </a:solidFill>
              </a:rPr>
              <a:t>Virker forebyggende på brudd på policyer og prosedyrer</a:t>
            </a:r>
          </a:p>
        </p:txBody>
      </p:sp>
      <p:grpSp>
        <p:nvGrpSpPr>
          <p:cNvPr id="55" name="Group 54">
            <a:extLst>
              <a:ext uri="{FF2B5EF4-FFF2-40B4-BE49-F238E27FC236}">
                <a16:creationId xmlns:a16="http://schemas.microsoft.com/office/drawing/2014/main" id="{902987D2-2DB8-4FC0-A35A-6B0E4F338294}"/>
              </a:ext>
            </a:extLst>
          </p:cNvPr>
          <p:cNvGrpSpPr>
            <a:grpSpLocks noChangeAspect="1"/>
          </p:cNvGrpSpPr>
          <p:nvPr/>
        </p:nvGrpSpPr>
        <p:grpSpPr>
          <a:xfrm>
            <a:off x="10218599" y="224882"/>
            <a:ext cx="1440000" cy="1440000"/>
            <a:chOff x="7962857" y="2191815"/>
            <a:chExt cx="1699926" cy="1699926"/>
          </a:xfrm>
        </p:grpSpPr>
        <p:sp>
          <p:nvSpPr>
            <p:cNvPr id="56" name="Circle: Hollow 55">
              <a:extLst>
                <a:ext uri="{FF2B5EF4-FFF2-40B4-BE49-F238E27FC236}">
                  <a16:creationId xmlns:a16="http://schemas.microsoft.com/office/drawing/2014/main" id="{C9F6104D-1CD0-4545-937B-C705C03EBF04}"/>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7" name="Oval 56">
              <a:extLst>
                <a:ext uri="{FF2B5EF4-FFF2-40B4-BE49-F238E27FC236}">
                  <a16:creationId xmlns:a16="http://schemas.microsoft.com/office/drawing/2014/main" id="{7D1A3CCA-7114-485D-8908-B041A2188631}"/>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58" name="Isosceles Triangle 57">
              <a:extLst>
                <a:ext uri="{FF2B5EF4-FFF2-40B4-BE49-F238E27FC236}">
                  <a16:creationId xmlns:a16="http://schemas.microsoft.com/office/drawing/2014/main" id="{3972FD37-13B5-4B3E-AA07-F46C15EB6B43}"/>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solidFill>
                  <a:schemeClr val="tx1"/>
                </a:solidFill>
              </a:endParaRPr>
            </a:p>
            <a:p>
              <a:pPr algn="ctr"/>
              <a:endParaRPr lang="nb-NO" sz="500" b="1" dirty="0">
                <a:solidFill>
                  <a:schemeClr val="tx1"/>
                </a:solidFill>
              </a:endParaRPr>
            </a:p>
          </p:txBody>
        </p:sp>
        <p:sp>
          <p:nvSpPr>
            <p:cNvPr id="59" name="Rectangle 58">
              <a:extLst>
                <a:ext uri="{FF2B5EF4-FFF2-40B4-BE49-F238E27FC236}">
                  <a16:creationId xmlns:a16="http://schemas.microsoft.com/office/drawing/2014/main" id="{9492EF3F-9F27-463A-9CDD-512D4280D370}"/>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60" name="Rectangle 59">
              <a:extLst>
                <a:ext uri="{FF2B5EF4-FFF2-40B4-BE49-F238E27FC236}">
                  <a16:creationId xmlns:a16="http://schemas.microsoft.com/office/drawing/2014/main" id="{5C4A8C6E-C88B-439B-B82B-4819CE53D0CB}"/>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Rapportering</a:t>
              </a:r>
            </a:p>
          </p:txBody>
        </p:sp>
        <p:sp>
          <p:nvSpPr>
            <p:cNvPr id="61" name="Rectangle 60">
              <a:extLst>
                <a:ext uri="{FF2B5EF4-FFF2-40B4-BE49-F238E27FC236}">
                  <a16:creationId xmlns:a16="http://schemas.microsoft.com/office/drawing/2014/main" id="{0712E5CF-85E3-4A92-92D5-E4F05E65DA53}"/>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62" name="Rectangle 61">
              <a:extLst>
                <a:ext uri="{FF2B5EF4-FFF2-40B4-BE49-F238E27FC236}">
                  <a16:creationId xmlns:a16="http://schemas.microsoft.com/office/drawing/2014/main" id="{502B96B5-9EDB-4A37-B8A4-AAC74952B8C7}"/>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Oppfølging</a:t>
              </a:r>
            </a:p>
          </p:txBody>
        </p:sp>
        <p:sp>
          <p:nvSpPr>
            <p:cNvPr id="63" name="Rectangle 62">
              <a:extLst>
                <a:ext uri="{FF2B5EF4-FFF2-40B4-BE49-F238E27FC236}">
                  <a16:creationId xmlns:a16="http://schemas.microsoft.com/office/drawing/2014/main" id="{51C3DAD2-A529-424F-A85F-3A47353EA8AA}"/>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64" name="Rectangle 63">
              <a:extLst>
                <a:ext uri="{FF2B5EF4-FFF2-40B4-BE49-F238E27FC236}">
                  <a16:creationId xmlns:a16="http://schemas.microsoft.com/office/drawing/2014/main" id="{A63003C2-E156-423E-BC0C-FC6603856A44}"/>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65" name="TextBox 64">
              <a:extLst>
                <a:ext uri="{FF2B5EF4-FFF2-40B4-BE49-F238E27FC236}">
                  <a16:creationId xmlns:a16="http://schemas.microsoft.com/office/drawing/2014/main" id="{816FF9F2-7CE5-4A56-9E0A-2E7578A14506}"/>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66" name="TextBox 65">
              <a:extLst>
                <a:ext uri="{FF2B5EF4-FFF2-40B4-BE49-F238E27FC236}">
                  <a16:creationId xmlns:a16="http://schemas.microsoft.com/office/drawing/2014/main" id="{406E742C-31DF-45C8-BFDF-94048FDCC277}"/>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67" name="TextBox 66">
              <a:extLst>
                <a:ext uri="{FF2B5EF4-FFF2-40B4-BE49-F238E27FC236}">
                  <a16:creationId xmlns:a16="http://schemas.microsoft.com/office/drawing/2014/main" id="{57D27882-0B53-44FD-8C6A-35C0A364C3BB}"/>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68" name="Half Frame 67">
              <a:extLst>
                <a:ext uri="{FF2B5EF4-FFF2-40B4-BE49-F238E27FC236}">
                  <a16:creationId xmlns:a16="http://schemas.microsoft.com/office/drawing/2014/main" id="{C6CF74A7-1C79-4D38-AB88-202982192488}"/>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69" name="Half Frame 68">
              <a:extLst>
                <a:ext uri="{FF2B5EF4-FFF2-40B4-BE49-F238E27FC236}">
                  <a16:creationId xmlns:a16="http://schemas.microsoft.com/office/drawing/2014/main" id="{F7F79785-ED7D-4B00-A283-51C9E1F59691}"/>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70" name="Half Frame 69">
              <a:extLst>
                <a:ext uri="{FF2B5EF4-FFF2-40B4-BE49-F238E27FC236}">
                  <a16:creationId xmlns:a16="http://schemas.microsoft.com/office/drawing/2014/main" id="{575B65F2-E92A-45CF-90CB-F28E96994306}"/>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91" name="Half Frame 90">
              <a:extLst>
                <a:ext uri="{FF2B5EF4-FFF2-40B4-BE49-F238E27FC236}">
                  <a16:creationId xmlns:a16="http://schemas.microsoft.com/office/drawing/2014/main" id="{20A60268-1346-4ED9-8237-AD54757229B7}"/>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92" name="Freeform: Shape 91">
              <a:extLst>
                <a:ext uri="{FF2B5EF4-FFF2-40B4-BE49-F238E27FC236}">
                  <a16:creationId xmlns:a16="http://schemas.microsoft.com/office/drawing/2014/main" id="{C0590A37-6EB5-43D1-B384-3E5D6E541360}"/>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93" name="Half Frame 92">
              <a:extLst>
                <a:ext uri="{FF2B5EF4-FFF2-40B4-BE49-F238E27FC236}">
                  <a16:creationId xmlns:a16="http://schemas.microsoft.com/office/drawing/2014/main" id="{9CA22BDE-2ACD-4F4A-8EF8-D2FE282DDE56}"/>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94" name="Half Frame 93">
              <a:extLst>
                <a:ext uri="{FF2B5EF4-FFF2-40B4-BE49-F238E27FC236}">
                  <a16:creationId xmlns:a16="http://schemas.microsoft.com/office/drawing/2014/main" id="{F20D560D-037D-4AA4-A8CE-4EF67590F103}"/>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spTree>
    <p:extLst>
      <p:ext uri="{BB962C8B-B14F-4D97-AF65-F5344CB8AC3E}">
        <p14:creationId xmlns:p14="http://schemas.microsoft.com/office/powerpoint/2010/main" val="3078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29" grpId="0" animBg="1"/>
      <p:bldP spid="7"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479282" y="450459"/>
            <a:ext cx="9379711" cy="701675"/>
          </a:xfrm>
        </p:spPr>
        <p:txBody>
          <a:bodyPr/>
          <a:lstStyle/>
          <a:p>
            <a:r>
              <a:rPr lang="nb-NO" sz="2400" dirty="0"/>
              <a:t>Resultatet av oppfølgingen må rapporteres til rett nivå til rett tid</a:t>
            </a:r>
          </a:p>
        </p:txBody>
      </p:sp>
      <p:sp>
        <p:nvSpPr>
          <p:cNvPr id="27" name="Rectangle 7">
            <a:extLst>
              <a:ext uri="{FF2B5EF4-FFF2-40B4-BE49-F238E27FC236}">
                <a16:creationId xmlns:a16="http://schemas.microsoft.com/office/drawing/2014/main" id="{FEA5C6CB-49B9-4205-9569-4C2C9FCEEE04}"/>
              </a:ext>
            </a:extLst>
          </p:cNvPr>
          <p:cNvSpPr>
            <a:spLocks noChangeArrowheads="1"/>
          </p:cNvSpPr>
          <p:nvPr/>
        </p:nvSpPr>
        <p:spPr bwMode="auto">
          <a:xfrm>
            <a:off x="616534" y="4517339"/>
            <a:ext cx="11042066" cy="516004"/>
          </a:xfrm>
          <a:prstGeom prst="roundRect">
            <a:avLst/>
          </a:prstGeom>
          <a:solidFill>
            <a:schemeClr val="accent6"/>
          </a:solidFill>
          <a:ln w="9525">
            <a:noFill/>
            <a:miter lim="800000"/>
            <a:headEnd/>
            <a:tailEnd/>
          </a:ln>
          <a:effectLst/>
        </p:spPr>
        <p:txBody>
          <a:bodyPr wrap="none" anchor="ctr"/>
          <a:lstStyle/>
          <a:p>
            <a:pPr algn="ctr">
              <a:buNone/>
            </a:pPr>
            <a:r>
              <a:rPr lang="nb-NO" sz="1600" b="1" dirty="0">
                <a:solidFill>
                  <a:srgbClr val="FFFFFF"/>
                </a:solidFill>
              </a:rPr>
              <a:t>Ikke </a:t>
            </a:r>
            <a:r>
              <a:rPr lang="nb-NO" sz="1600" b="1" i="1" dirty="0">
                <a:solidFill>
                  <a:srgbClr val="FFFFFF"/>
                </a:solidFill>
              </a:rPr>
              <a:t>mer</a:t>
            </a:r>
            <a:r>
              <a:rPr lang="nb-NO" sz="1600" b="1" dirty="0">
                <a:solidFill>
                  <a:srgbClr val="FFFFFF"/>
                </a:solidFill>
              </a:rPr>
              <a:t> rapportering, men </a:t>
            </a:r>
            <a:r>
              <a:rPr lang="nb-NO" sz="1600" b="1" i="1" dirty="0">
                <a:solidFill>
                  <a:srgbClr val="FFFFFF"/>
                </a:solidFill>
              </a:rPr>
              <a:t>bedre</a:t>
            </a:r>
            <a:r>
              <a:rPr lang="nb-NO" sz="1600" b="1" dirty="0">
                <a:solidFill>
                  <a:srgbClr val="FFFFFF"/>
                </a:solidFill>
              </a:rPr>
              <a:t> og kun </a:t>
            </a:r>
            <a:r>
              <a:rPr lang="nb-NO" sz="1600" b="1" i="1" dirty="0">
                <a:solidFill>
                  <a:srgbClr val="FFFFFF"/>
                </a:solidFill>
              </a:rPr>
              <a:t>nødvendig</a:t>
            </a:r>
            <a:r>
              <a:rPr lang="nb-NO" sz="1600" b="1" dirty="0">
                <a:solidFill>
                  <a:srgbClr val="FFFFFF"/>
                </a:solidFill>
              </a:rPr>
              <a:t> rapportering</a:t>
            </a:r>
          </a:p>
        </p:txBody>
      </p:sp>
      <p:sp>
        <p:nvSpPr>
          <p:cNvPr id="34" name="Rectangle: Rounded Corners 33">
            <a:extLst>
              <a:ext uri="{FF2B5EF4-FFF2-40B4-BE49-F238E27FC236}">
                <a16:creationId xmlns:a16="http://schemas.microsoft.com/office/drawing/2014/main" id="{2B2A68B6-E3B6-40DC-A7D0-E9873B004CA7}"/>
              </a:ext>
            </a:extLst>
          </p:cNvPr>
          <p:cNvSpPr/>
          <p:nvPr/>
        </p:nvSpPr>
        <p:spPr>
          <a:xfrm>
            <a:off x="616534" y="2166995"/>
            <a:ext cx="11042065" cy="2232285"/>
          </a:xfrm>
          <a:prstGeom prst="roundRect">
            <a:avLst/>
          </a:prstGeom>
          <a:solidFill>
            <a:schemeClr val="bg2"/>
          </a:solidFill>
        </p:spPr>
        <p:txBody>
          <a:bodyPr wrap="square" rIns="2340000">
            <a:noAutofit/>
          </a:bodyPr>
          <a:lstStyle/>
          <a:p>
            <a:pPr marL="285750" indent="-285750">
              <a:buFont typeface="Arial" panose="020B0604020202020204" pitchFamily="34" charset="0"/>
              <a:buChar char="•"/>
            </a:pPr>
            <a:endParaRPr lang="nb-NO" sz="1600" dirty="0"/>
          </a:p>
          <a:p>
            <a:pPr marL="285750" indent="-285750">
              <a:buFont typeface="Arial" panose="020B0604020202020204" pitchFamily="34" charset="0"/>
              <a:buChar char="•"/>
            </a:pPr>
            <a:r>
              <a:rPr lang="nb-NO" sz="1600" dirty="0"/>
              <a:t>Rapportering knyttet til internkontrollen bør integreres med øvrig rapportering </a:t>
            </a:r>
          </a:p>
          <a:p>
            <a:endParaRPr lang="nb-NO" sz="1600" dirty="0"/>
          </a:p>
          <a:p>
            <a:pPr marL="285750" indent="-285750">
              <a:buFont typeface="Arial" panose="020B0604020202020204" pitchFamily="34" charset="0"/>
              <a:buChar char="•"/>
            </a:pPr>
            <a:r>
              <a:rPr lang="nb-NO" sz="1600" dirty="0"/>
              <a:t>Rapporteringen gir grunnlag for vurdering av internkontrollsystemet og vurdering av om kritiske risikoer er tilstrekkelig håndtert, ref. kap. 4 Styring og kontroll i årsrapporten</a:t>
            </a:r>
          </a:p>
          <a:p>
            <a:endParaRPr lang="nb-NO" sz="1600" dirty="0"/>
          </a:p>
          <a:p>
            <a:pPr marL="285750" indent="-285750">
              <a:buFont typeface="Arial" panose="020B0604020202020204" pitchFamily="34" charset="0"/>
              <a:buChar char="•"/>
            </a:pPr>
            <a:r>
              <a:rPr lang="nb-NO" sz="1600" dirty="0"/>
              <a:t>Informasjonen om status på internkontrollen i rapporteringen bør benyttes inn i styringen, dvs. planlegging og risikovurdering </a:t>
            </a:r>
          </a:p>
          <a:p>
            <a:pPr marL="285750" indent="-285750">
              <a:buFont typeface="Arial" panose="020B0604020202020204" pitchFamily="34" charset="0"/>
              <a:buChar char="•"/>
            </a:pPr>
            <a:endParaRPr lang="nb-NO" sz="1600" dirty="0"/>
          </a:p>
        </p:txBody>
      </p:sp>
      <p:grpSp>
        <p:nvGrpSpPr>
          <p:cNvPr id="36" name="Group 35">
            <a:extLst>
              <a:ext uri="{FF2B5EF4-FFF2-40B4-BE49-F238E27FC236}">
                <a16:creationId xmlns:a16="http://schemas.microsoft.com/office/drawing/2014/main" id="{72A1CD3D-814C-4591-B0E5-85CBAF8E75C2}"/>
              </a:ext>
            </a:extLst>
          </p:cNvPr>
          <p:cNvGrpSpPr/>
          <p:nvPr/>
        </p:nvGrpSpPr>
        <p:grpSpPr>
          <a:xfrm>
            <a:off x="9814763" y="2615337"/>
            <a:ext cx="1335600" cy="1335600"/>
            <a:chOff x="5100285" y="4921948"/>
            <a:chExt cx="519800" cy="519800"/>
          </a:xfrm>
          <a:solidFill>
            <a:schemeClr val="accent6"/>
          </a:solidFill>
        </p:grpSpPr>
        <p:pic>
          <p:nvPicPr>
            <p:cNvPr id="37" name="Graphic 36">
              <a:extLst>
                <a:ext uri="{FF2B5EF4-FFF2-40B4-BE49-F238E27FC236}">
                  <a16:creationId xmlns:a16="http://schemas.microsoft.com/office/drawing/2014/main" id="{773D727F-6A4B-4B49-A371-F219E804E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0285" y="4921948"/>
              <a:ext cx="519800" cy="519800"/>
            </a:xfrm>
            <a:prstGeom prst="rect">
              <a:avLst/>
            </a:prstGeom>
          </p:spPr>
        </p:pic>
        <p:pic>
          <p:nvPicPr>
            <p:cNvPr id="38" name="Graphic 37">
              <a:extLst>
                <a:ext uri="{FF2B5EF4-FFF2-40B4-BE49-F238E27FC236}">
                  <a16:creationId xmlns:a16="http://schemas.microsoft.com/office/drawing/2014/main" id="{04F8F1BE-107A-4E06-8FD6-E7E146EAEF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0960" y="5136797"/>
              <a:ext cx="190500" cy="190500"/>
            </a:xfrm>
            <a:prstGeom prst="rect">
              <a:avLst/>
            </a:prstGeom>
          </p:spPr>
        </p:pic>
      </p:grpSp>
      <p:grpSp>
        <p:nvGrpSpPr>
          <p:cNvPr id="30" name="Group 29">
            <a:extLst>
              <a:ext uri="{FF2B5EF4-FFF2-40B4-BE49-F238E27FC236}">
                <a16:creationId xmlns:a16="http://schemas.microsoft.com/office/drawing/2014/main" id="{F060CE7E-3062-4EA2-899D-BF52A9546DC1}"/>
              </a:ext>
            </a:extLst>
          </p:cNvPr>
          <p:cNvGrpSpPr>
            <a:grpSpLocks noChangeAspect="1"/>
          </p:cNvGrpSpPr>
          <p:nvPr/>
        </p:nvGrpSpPr>
        <p:grpSpPr>
          <a:xfrm>
            <a:off x="10218599" y="224882"/>
            <a:ext cx="1440000" cy="1440000"/>
            <a:chOff x="7962857" y="2191815"/>
            <a:chExt cx="1699926" cy="1699926"/>
          </a:xfrm>
        </p:grpSpPr>
        <p:sp>
          <p:nvSpPr>
            <p:cNvPr id="31" name="Circle: Hollow 30">
              <a:extLst>
                <a:ext uri="{FF2B5EF4-FFF2-40B4-BE49-F238E27FC236}">
                  <a16:creationId xmlns:a16="http://schemas.microsoft.com/office/drawing/2014/main" id="{7F4B0CA8-B180-469D-8D4B-B9ACEA489E01}"/>
                </a:ext>
              </a:extLst>
            </p:cNvPr>
            <p:cNvSpPr/>
            <p:nvPr/>
          </p:nvSpPr>
          <p:spPr>
            <a:xfrm>
              <a:off x="7962857" y="2191815"/>
              <a:ext cx="1699926" cy="1699926"/>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32" name="Oval 31">
              <a:extLst>
                <a:ext uri="{FF2B5EF4-FFF2-40B4-BE49-F238E27FC236}">
                  <a16:creationId xmlns:a16="http://schemas.microsoft.com/office/drawing/2014/main" id="{80F15A74-CFB4-4F4A-AA09-484C58AE8B15}"/>
                </a:ext>
              </a:extLst>
            </p:cNvPr>
            <p:cNvSpPr/>
            <p:nvPr/>
          </p:nvSpPr>
          <p:spPr>
            <a:xfrm>
              <a:off x="8197966" y="2426923"/>
              <a:ext cx="1229709" cy="12297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p>
          </p:txBody>
        </p:sp>
        <p:sp>
          <p:nvSpPr>
            <p:cNvPr id="33" name="Isosceles Triangle 32">
              <a:extLst>
                <a:ext uri="{FF2B5EF4-FFF2-40B4-BE49-F238E27FC236}">
                  <a16:creationId xmlns:a16="http://schemas.microsoft.com/office/drawing/2014/main" id="{DE3D1FBB-1CEA-4791-9063-4370C387107F}"/>
                </a:ext>
              </a:extLst>
            </p:cNvPr>
            <p:cNvSpPr/>
            <p:nvPr/>
          </p:nvSpPr>
          <p:spPr>
            <a:xfrm>
              <a:off x="8368252" y="2543645"/>
              <a:ext cx="889137" cy="79018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nb-NO" sz="500" b="1" dirty="0">
                  <a:solidFill>
                    <a:schemeClr val="tx1"/>
                  </a:solidFill>
                </a:rPr>
                <a:t>Virksomhet</a:t>
              </a:r>
            </a:p>
            <a:p>
              <a:pPr algn="ctr"/>
              <a:endParaRPr lang="nb-NO" sz="500" b="1" dirty="0"/>
            </a:p>
            <a:p>
              <a:pPr algn="ctr"/>
              <a:endParaRPr lang="nb-NO" sz="500" b="1" dirty="0"/>
            </a:p>
          </p:txBody>
        </p:sp>
        <p:sp>
          <p:nvSpPr>
            <p:cNvPr id="35" name="Rectangle 34">
              <a:extLst>
                <a:ext uri="{FF2B5EF4-FFF2-40B4-BE49-F238E27FC236}">
                  <a16:creationId xmlns:a16="http://schemas.microsoft.com/office/drawing/2014/main" id="{959C00DA-FA04-4928-A70E-A6052F24DE48}"/>
                </a:ext>
              </a:extLst>
            </p:cNvPr>
            <p:cNvSpPr>
              <a:spLocks noChangeAspect="1"/>
            </p:cNvSpPr>
            <p:nvPr/>
          </p:nvSpPr>
          <p:spPr>
            <a:xfrm rot="1976588">
              <a:off x="8977851" y="2433644"/>
              <a:ext cx="434182" cy="12324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Planlegging</a:t>
              </a:r>
            </a:p>
          </p:txBody>
        </p:sp>
        <p:sp>
          <p:nvSpPr>
            <p:cNvPr id="39" name="Rectangle 38">
              <a:extLst>
                <a:ext uri="{FF2B5EF4-FFF2-40B4-BE49-F238E27FC236}">
                  <a16:creationId xmlns:a16="http://schemas.microsoft.com/office/drawing/2014/main" id="{25614E24-FEAA-49B3-AFBC-DA8A5BC759FC}"/>
                </a:ext>
              </a:extLst>
            </p:cNvPr>
            <p:cNvSpPr>
              <a:spLocks noChangeAspect="1"/>
            </p:cNvSpPr>
            <p:nvPr/>
          </p:nvSpPr>
          <p:spPr>
            <a:xfrm rot="19800682">
              <a:off x="8265267" y="2390712"/>
              <a:ext cx="434182" cy="13222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accent3">
                      <a:lumMod val="75000"/>
                    </a:schemeClr>
                  </a:solidFill>
                </a:rPr>
                <a:t>Rapportering</a:t>
              </a:r>
            </a:p>
          </p:txBody>
        </p:sp>
        <p:sp>
          <p:nvSpPr>
            <p:cNvPr id="40" name="Rectangle 39">
              <a:extLst>
                <a:ext uri="{FF2B5EF4-FFF2-40B4-BE49-F238E27FC236}">
                  <a16:creationId xmlns:a16="http://schemas.microsoft.com/office/drawing/2014/main" id="{1CE9CF95-1E6F-4739-847C-90262E920D4B}"/>
                </a:ext>
              </a:extLst>
            </p:cNvPr>
            <p:cNvSpPr>
              <a:spLocks noChangeAspect="1"/>
            </p:cNvSpPr>
            <p:nvPr/>
          </p:nvSpPr>
          <p:spPr>
            <a:xfrm rot="5629585">
              <a:off x="9172189" y="3049989"/>
              <a:ext cx="576251" cy="1609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Risikovurdering</a:t>
              </a:r>
            </a:p>
          </p:txBody>
        </p:sp>
        <p:sp>
          <p:nvSpPr>
            <p:cNvPr id="41" name="Rectangle 40">
              <a:extLst>
                <a:ext uri="{FF2B5EF4-FFF2-40B4-BE49-F238E27FC236}">
                  <a16:creationId xmlns:a16="http://schemas.microsoft.com/office/drawing/2014/main" id="{7F8EF14F-4B78-4461-993B-0C5ADE736DAB}"/>
                </a:ext>
              </a:extLst>
            </p:cNvPr>
            <p:cNvSpPr>
              <a:spLocks noChangeAspect="1"/>
            </p:cNvSpPr>
            <p:nvPr/>
          </p:nvSpPr>
          <p:spPr>
            <a:xfrm rot="16200000">
              <a:off x="7854743" y="2961117"/>
              <a:ext cx="586609" cy="15035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600" b="1" dirty="0">
                  <a:solidFill>
                    <a:schemeClr val="bg1"/>
                  </a:solidFill>
                </a:rPr>
                <a:t>Oppfølging</a:t>
              </a:r>
            </a:p>
          </p:txBody>
        </p:sp>
        <p:sp>
          <p:nvSpPr>
            <p:cNvPr id="42" name="Rectangle 41">
              <a:extLst>
                <a:ext uri="{FF2B5EF4-FFF2-40B4-BE49-F238E27FC236}">
                  <a16:creationId xmlns:a16="http://schemas.microsoft.com/office/drawing/2014/main" id="{64296C9A-A0FD-4D16-A179-CE1FDF70648E}"/>
                </a:ext>
              </a:extLst>
            </p:cNvPr>
            <p:cNvSpPr>
              <a:spLocks noChangeAspect="1"/>
            </p:cNvSpPr>
            <p:nvPr/>
          </p:nvSpPr>
          <p:spPr>
            <a:xfrm rot="19958256">
              <a:off x="8807349" y="3537824"/>
              <a:ext cx="590899"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Utforming</a:t>
              </a:r>
            </a:p>
          </p:txBody>
        </p:sp>
        <p:sp>
          <p:nvSpPr>
            <p:cNvPr id="43" name="Rectangle 42">
              <a:extLst>
                <a:ext uri="{FF2B5EF4-FFF2-40B4-BE49-F238E27FC236}">
                  <a16:creationId xmlns:a16="http://schemas.microsoft.com/office/drawing/2014/main" id="{625791E1-B2A5-4FF5-BDC0-121858E6837F}"/>
                </a:ext>
              </a:extLst>
            </p:cNvPr>
            <p:cNvSpPr>
              <a:spLocks noChangeAspect="1"/>
            </p:cNvSpPr>
            <p:nvPr/>
          </p:nvSpPr>
          <p:spPr>
            <a:xfrm rot="2107525">
              <a:off x="8078441" y="3485064"/>
              <a:ext cx="692524" cy="18324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none" lIns="0" tIns="120000" rIns="0" bIns="120000" numCol="1" rtlCol="0" anchor="ctr" anchorCtr="0">
              <a:prstTxWarp prst="textArchDown">
                <a:avLst>
                  <a:gd name="adj" fmla="val 656180"/>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600" b="1" dirty="0">
                  <a:solidFill>
                    <a:schemeClr val="bg1"/>
                  </a:solidFill>
                </a:rPr>
                <a:t>Implementering</a:t>
              </a:r>
            </a:p>
          </p:txBody>
        </p:sp>
        <p:sp>
          <p:nvSpPr>
            <p:cNvPr id="44" name="TextBox 43">
              <a:extLst>
                <a:ext uri="{FF2B5EF4-FFF2-40B4-BE49-F238E27FC236}">
                  <a16:creationId xmlns:a16="http://schemas.microsoft.com/office/drawing/2014/main" id="{E742DF4C-7C83-4D00-8476-FA5ED03112DB}"/>
                </a:ext>
              </a:extLst>
            </p:cNvPr>
            <p:cNvSpPr txBox="1"/>
            <p:nvPr/>
          </p:nvSpPr>
          <p:spPr>
            <a:xfrm rot="18008821">
              <a:off x="8091138" y="2814494"/>
              <a:ext cx="840583" cy="163499"/>
            </a:xfrm>
            <a:prstGeom prst="rect">
              <a:avLst/>
            </a:prstGeom>
            <a:noFill/>
          </p:spPr>
          <p:txBody>
            <a:bodyPr wrap="none" rtlCol="0">
              <a:spAutoFit/>
            </a:bodyPr>
            <a:lstStyle/>
            <a:p>
              <a:pPr algn="ctr"/>
              <a:r>
                <a:rPr lang="nb-NO" sz="300" dirty="0">
                  <a:solidFill>
                    <a:schemeClr val="bg1"/>
                  </a:solidFill>
                </a:rPr>
                <a:t>Overholdelse av lover og regler</a:t>
              </a:r>
            </a:p>
          </p:txBody>
        </p:sp>
        <p:sp>
          <p:nvSpPr>
            <p:cNvPr id="45" name="TextBox 44">
              <a:extLst>
                <a:ext uri="{FF2B5EF4-FFF2-40B4-BE49-F238E27FC236}">
                  <a16:creationId xmlns:a16="http://schemas.microsoft.com/office/drawing/2014/main" id="{8F43AA06-4BE9-4B6B-920F-4DAC4BA63A21}"/>
                </a:ext>
              </a:extLst>
            </p:cNvPr>
            <p:cNvSpPr txBox="1"/>
            <p:nvPr/>
          </p:nvSpPr>
          <p:spPr>
            <a:xfrm rot="3583366">
              <a:off x="8776077" y="2814111"/>
              <a:ext cx="702442" cy="163499"/>
            </a:xfrm>
            <a:prstGeom prst="rect">
              <a:avLst/>
            </a:prstGeom>
            <a:noFill/>
          </p:spPr>
          <p:txBody>
            <a:bodyPr wrap="none" rtlCol="0">
              <a:spAutoFit/>
            </a:bodyPr>
            <a:lstStyle/>
            <a:p>
              <a:pPr algn="ctr"/>
              <a:r>
                <a:rPr lang="nb-NO" sz="300" dirty="0">
                  <a:solidFill>
                    <a:schemeClr val="bg1"/>
                  </a:solidFill>
                </a:rPr>
                <a:t>Målrettet og effektiv drift</a:t>
              </a:r>
            </a:p>
          </p:txBody>
        </p:sp>
        <p:sp>
          <p:nvSpPr>
            <p:cNvPr id="46" name="TextBox 45">
              <a:extLst>
                <a:ext uri="{FF2B5EF4-FFF2-40B4-BE49-F238E27FC236}">
                  <a16:creationId xmlns:a16="http://schemas.microsoft.com/office/drawing/2014/main" id="{6B5B37C8-86A0-410D-850F-E61093EEC8B7}"/>
                </a:ext>
              </a:extLst>
            </p:cNvPr>
            <p:cNvSpPr txBox="1"/>
            <p:nvPr/>
          </p:nvSpPr>
          <p:spPr>
            <a:xfrm>
              <a:off x="8499448" y="3343088"/>
              <a:ext cx="626747" cy="163499"/>
            </a:xfrm>
            <a:prstGeom prst="rect">
              <a:avLst/>
            </a:prstGeom>
            <a:noFill/>
          </p:spPr>
          <p:txBody>
            <a:bodyPr wrap="none" rtlCol="0">
              <a:spAutoFit/>
            </a:bodyPr>
            <a:lstStyle/>
            <a:p>
              <a:pPr algn="ctr"/>
              <a:r>
                <a:rPr lang="nb-NO" sz="300" dirty="0">
                  <a:solidFill>
                    <a:schemeClr val="bg1"/>
                  </a:solidFill>
                </a:rPr>
                <a:t>Pålitelig rapportering</a:t>
              </a:r>
            </a:p>
          </p:txBody>
        </p:sp>
        <p:sp>
          <p:nvSpPr>
            <p:cNvPr id="47" name="Half Frame 46">
              <a:extLst>
                <a:ext uri="{FF2B5EF4-FFF2-40B4-BE49-F238E27FC236}">
                  <a16:creationId xmlns:a16="http://schemas.microsoft.com/office/drawing/2014/main" id="{999FE8BC-42B4-491C-9E55-6582C32BF37B}"/>
                </a:ext>
              </a:extLst>
            </p:cNvPr>
            <p:cNvSpPr/>
            <p:nvPr/>
          </p:nvSpPr>
          <p:spPr>
            <a:xfrm rot="15446705">
              <a:off x="9380660"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48" name="Half Frame 47">
              <a:extLst>
                <a:ext uri="{FF2B5EF4-FFF2-40B4-BE49-F238E27FC236}">
                  <a16:creationId xmlns:a16="http://schemas.microsoft.com/office/drawing/2014/main" id="{024AB404-41EF-4AD4-95BD-FA328295E821}"/>
                </a:ext>
              </a:extLst>
            </p:cNvPr>
            <p:cNvSpPr/>
            <p:nvPr/>
          </p:nvSpPr>
          <p:spPr>
            <a:xfrm rot="18443273">
              <a:off x="8728377" y="3710526"/>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0" name="Half Frame 49">
              <a:extLst>
                <a:ext uri="{FF2B5EF4-FFF2-40B4-BE49-F238E27FC236}">
                  <a16:creationId xmlns:a16="http://schemas.microsoft.com/office/drawing/2014/main" id="{41A8C20A-C34B-4792-81DF-B0AB00C4A29C}"/>
                </a:ext>
              </a:extLst>
            </p:cNvPr>
            <p:cNvSpPr/>
            <p:nvPr/>
          </p:nvSpPr>
          <p:spPr>
            <a:xfrm rot="965647">
              <a:off x="8076096" y="333393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1" name="Half Frame 50">
              <a:extLst>
                <a:ext uri="{FF2B5EF4-FFF2-40B4-BE49-F238E27FC236}">
                  <a16:creationId xmlns:a16="http://schemas.microsoft.com/office/drawing/2014/main" id="{46ED3113-F641-4B93-8C22-FCE93C8B8F91}"/>
                </a:ext>
              </a:extLst>
            </p:cNvPr>
            <p:cNvSpPr/>
            <p:nvPr/>
          </p:nvSpPr>
          <p:spPr>
            <a:xfrm rot="4979240">
              <a:off x="8076096"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2" name="Freeform: Shape 51">
              <a:extLst>
                <a:ext uri="{FF2B5EF4-FFF2-40B4-BE49-F238E27FC236}">
                  <a16:creationId xmlns:a16="http://schemas.microsoft.com/office/drawing/2014/main" id="{60748A74-E63E-4556-B10E-B50DBFB377D5}"/>
                </a:ext>
              </a:extLst>
            </p:cNvPr>
            <p:cNvSpPr/>
            <p:nvPr/>
          </p:nvSpPr>
          <p:spPr>
            <a:xfrm>
              <a:off x="8815058" y="2209694"/>
              <a:ext cx="727075" cy="530459"/>
            </a:xfrm>
            <a:custGeom>
              <a:avLst/>
              <a:gdLst>
                <a:gd name="connsiteX0" fmla="*/ 0 w 727075"/>
                <a:gd name="connsiteY0" fmla="*/ 187559 h 530459"/>
                <a:gd name="connsiteX1" fmla="*/ 139700 w 727075"/>
                <a:gd name="connsiteY1" fmla="*/ 190734 h 530459"/>
                <a:gd name="connsiteX2" fmla="*/ 171450 w 727075"/>
                <a:gd name="connsiteY2" fmla="*/ 206609 h 530459"/>
                <a:gd name="connsiteX3" fmla="*/ 212725 w 727075"/>
                <a:gd name="connsiteY3" fmla="*/ 212959 h 530459"/>
                <a:gd name="connsiteX4" fmla="*/ 228600 w 727075"/>
                <a:gd name="connsiteY4" fmla="*/ 222484 h 530459"/>
                <a:gd name="connsiteX5" fmla="*/ 250825 w 727075"/>
                <a:gd name="connsiteY5" fmla="*/ 225659 h 530459"/>
                <a:gd name="connsiteX6" fmla="*/ 266700 w 727075"/>
                <a:gd name="connsiteY6" fmla="*/ 228834 h 530459"/>
                <a:gd name="connsiteX7" fmla="*/ 317500 w 727075"/>
                <a:gd name="connsiteY7" fmla="*/ 241534 h 530459"/>
                <a:gd name="connsiteX8" fmla="*/ 330200 w 727075"/>
                <a:gd name="connsiteY8" fmla="*/ 244709 h 530459"/>
                <a:gd name="connsiteX9" fmla="*/ 365125 w 727075"/>
                <a:gd name="connsiteY9" fmla="*/ 247884 h 530459"/>
                <a:gd name="connsiteX10" fmla="*/ 393700 w 727075"/>
                <a:gd name="connsiteY10" fmla="*/ 260584 h 530459"/>
                <a:gd name="connsiteX11" fmla="*/ 403225 w 727075"/>
                <a:gd name="connsiteY11" fmla="*/ 270109 h 530459"/>
                <a:gd name="connsiteX12" fmla="*/ 415925 w 727075"/>
                <a:gd name="connsiteY12" fmla="*/ 276459 h 530459"/>
                <a:gd name="connsiteX13" fmla="*/ 463550 w 727075"/>
                <a:gd name="connsiteY13" fmla="*/ 305034 h 530459"/>
                <a:gd name="connsiteX14" fmla="*/ 469900 w 727075"/>
                <a:gd name="connsiteY14" fmla="*/ 317734 h 530459"/>
                <a:gd name="connsiteX15" fmla="*/ 479425 w 727075"/>
                <a:gd name="connsiteY15" fmla="*/ 324084 h 530459"/>
                <a:gd name="connsiteX16" fmla="*/ 492125 w 727075"/>
                <a:gd name="connsiteY16" fmla="*/ 336784 h 530459"/>
                <a:gd name="connsiteX17" fmla="*/ 498475 w 727075"/>
                <a:gd name="connsiteY17" fmla="*/ 349484 h 530459"/>
                <a:gd name="connsiteX18" fmla="*/ 504825 w 727075"/>
                <a:gd name="connsiteY18" fmla="*/ 359009 h 530459"/>
                <a:gd name="connsiteX19" fmla="*/ 511175 w 727075"/>
                <a:gd name="connsiteY19" fmla="*/ 378059 h 530459"/>
                <a:gd name="connsiteX20" fmla="*/ 520700 w 727075"/>
                <a:gd name="connsiteY20" fmla="*/ 393934 h 530459"/>
                <a:gd name="connsiteX21" fmla="*/ 536575 w 727075"/>
                <a:gd name="connsiteY21" fmla="*/ 422509 h 530459"/>
                <a:gd name="connsiteX22" fmla="*/ 546100 w 727075"/>
                <a:gd name="connsiteY22" fmla="*/ 463784 h 530459"/>
                <a:gd name="connsiteX23" fmla="*/ 552450 w 727075"/>
                <a:gd name="connsiteY23" fmla="*/ 492359 h 530459"/>
                <a:gd name="connsiteX24" fmla="*/ 549275 w 727075"/>
                <a:gd name="connsiteY24" fmla="*/ 501884 h 530459"/>
                <a:gd name="connsiteX25" fmla="*/ 565150 w 727075"/>
                <a:gd name="connsiteY25" fmla="*/ 505059 h 530459"/>
                <a:gd name="connsiteX26" fmla="*/ 577850 w 727075"/>
                <a:gd name="connsiteY26" fmla="*/ 508234 h 530459"/>
                <a:gd name="connsiteX27" fmla="*/ 600075 w 727075"/>
                <a:gd name="connsiteY27" fmla="*/ 514584 h 530459"/>
                <a:gd name="connsiteX28" fmla="*/ 628650 w 727075"/>
                <a:gd name="connsiteY28" fmla="*/ 517759 h 530459"/>
                <a:gd name="connsiteX29" fmla="*/ 644525 w 727075"/>
                <a:gd name="connsiteY29" fmla="*/ 520934 h 530459"/>
                <a:gd name="connsiteX30" fmla="*/ 666750 w 727075"/>
                <a:gd name="connsiteY30" fmla="*/ 524109 h 530459"/>
                <a:gd name="connsiteX31" fmla="*/ 688975 w 727075"/>
                <a:gd name="connsiteY31" fmla="*/ 530459 h 530459"/>
                <a:gd name="connsiteX32" fmla="*/ 708025 w 727075"/>
                <a:gd name="connsiteY32" fmla="*/ 527284 h 530459"/>
                <a:gd name="connsiteX33" fmla="*/ 711200 w 727075"/>
                <a:gd name="connsiteY33" fmla="*/ 517759 h 530459"/>
                <a:gd name="connsiteX34" fmla="*/ 717550 w 727075"/>
                <a:gd name="connsiteY34" fmla="*/ 489184 h 530459"/>
                <a:gd name="connsiteX35" fmla="*/ 720725 w 727075"/>
                <a:gd name="connsiteY35" fmla="*/ 451084 h 530459"/>
                <a:gd name="connsiteX36" fmla="*/ 727075 w 727075"/>
                <a:gd name="connsiteY36" fmla="*/ 432034 h 530459"/>
                <a:gd name="connsiteX37" fmla="*/ 720725 w 727075"/>
                <a:gd name="connsiteY37" fmla="*/ 346309 h 530459"/>
                <a:gd name="connsiteX38" fmla="*/ 717550 w 727075"/>
                <a:gd name="connsiteY38" fmla="*/ 324084 h 530459"/>
                <a:gd name="connsiteX39" fmla="*/ 698500 w 727075"/>
                <a:gd name="connsiteY39" fmla="*/ 308209 h 530459"/>
                <a:gd name="connsiteX40" fmla="*/ 676275 w 727075"/>
                <a:gd name="connsiteY40" fmla="*/ 289159 h 530459"/>
                <a:gd name="connsiteX41" fmla="*/ 669925 w 727075"/>
                <a:gd name="connsiteY41" fmla="*/ 279634 h 530459"/>
                <a:gd name="connsiteX42" fmla="*/ 660400 w 727075"/>
                <a:gd name="connsiteY42" fmla="*/ 273284 h 530459"/>
                <a:gd name="connsiteX43" fmla="*/ 647700 w 727075"/>
                <a:gd name="connsiteY43" fmla="*/ 266934 h 530459"/>
                <a:gd name="connsiteX44" fmla="*/ 628650 w 727075"/>
                <a:gd name="connsiteY44" fmla="*/ 260584 h 530459"/>
                <a:gd name="connsiteX45" fmla="*/ 609600 w 727075"/>
                <a:gd name="connsiteY45" fmla="*/ 247884 h 530459"/>
                <a:gd name="connsiteX46" fmla="*/ 600075 w 727075"/>
                <a:gd name="connsiteY46" fmla="*/ 241534 h 530459"/>
                <a:gd name="connsiteX47" fmla="*/ 574675 w 727075"/>
                <a:gd name="connsiteY47" fmla="*/ 235184 h 530459"/>
                <a:gd name="connsiteX48" fmla="*/ 555625 w 727075"/>
                <a:gd name="connsiteY48" fmla="*/ 225659 h 530459"/>
                <a:gd name="connsiteX49" fmla="*/ 542925 w 727075"/>
                <a:gd name="connsiteY49" fmla="*/ 216134 h 530459"/>
                <a:gd name="connsiteX50" fmla="*/ 527050 w 727075"/>
                <a:gd name="connsiteY50" fmla="*/ 206609 h 530459"/>
                <a:gd name="connsiteX51" fmla="*/ 520700 w 727075"/>
                <a:gd name="connsiteY51" fmla="*/ 197084 h 530459"/>
                <a:gd name="connsiteX52" fmla="*/ 517525 w 727075"/>
                <a:gd name="connsiteY52" fmla="*/ 187559 h 530459"/>
                <a:gd name="connsiteX53" fmla="*/ 508000 w 727075"/>
                <a:gd name="connsiteY53" fmla="*/ 184384 h 530459"/>
                <a:gd name="connsiteX54" fmla="*/ 504825 w 727075"/>
                <a:gd name="connsiteY54" fmla="*/ 174859 h 530459"/>
                <a:gd name="connsiteX55" fmla="*/ 476250 w 727075"/>
                <a:gd name="connsiteY55" fmla="*/ 152634 h 530459"/>
                <a:gd name="connsiteX56" fmla="*/ 466725 w 727075"/>
                <a:gd name="connsiteY56" fmla="*/ 146284 h 530459"/>
                <a:gd name="connsiteX57" fmla="*/ 457200 w 727075"/>
                <a:gd name="connsiteY57" fmla="*/ 143109 h 530459"/>
                <a:gd name="connsiteX58" fmla="*/ 419100 w 727075"/>
                <a:gd name="connsiteY58" fmla="*/ 133584 h 530459"/>
                <a:gd name="connsiteX59" fmla="*/ 409575 w 727075"/>
                <a:gd name="connsiteY59" fmla="*/ 127234 h 530459"/>
                <a:gd name="connsiteX60" fmla="*/ 381000 w 727075"/>
                <a:gd name="connsiteY60" fmla="*/ 117709 h 530459"/>
                <a:gd name="connsiteX61" fmla="*/ 371475 w 727075"/>
                <a:gd name="connsiteY61" fmla="*/ 114534 h 530459"/>
                <a:gd name="connsiteX62" fmla="*/ 333375 w 727075"/>
                <a:gd name="connsiteY62" fmla="*/ 92309 h 530459"/>
                <a:gd name="connsiteX63" fmla="*/ 320675 w 727075"/>
                <a:gd name="connsiteY63" fmla="*/ 89134 h 530459"/>
                <a:gd name="connsiteX64" fmla="*/ 295275 w 727075"/>
                <a:gd name="connsiteY64" fmla="*/ 79609 h 530459"/>
                <a:gd name="connsiteX65" fmla="*/ 269875 w 727075"/>
                <a:gd name="connsiteY65" fmla="*/ 70084 h 530459"/>
                <a:gd name="connsiteX66" fmla="*/ 254000 w 727075"/>
                <a:gd name="connsiteY66" fmla="*/ 60559 h 530459"/>
                <a:gd name="connsiteX67" fmla="*/ 200025 w 727075"/>
                <a:gd name="connsiteY67" fmla="*/ 47859 h 530459"/>
                <a:gd name="connsiteX68" fmla="*/ 180975 w 727075"/>
                <a:gd name="connsiteY68" fmla="*/ 38334 h 530459"/>
                <a:gd name="connsiteX69" fmla="*/ 171450 w 727075"/>
                <a:gd name="connsiteY69" fmla="*/ 31984 h 530459"/>
                <a:gd name="connsiteX70" fmla="*/ 133350 w 727075"/>
                <a:gd name="connsiteY70" fmla="*/ 19284 h 530459"/>
                <a:gd name="connsiteX71" fmla="*/ 123825 w 727075"/>
                <a:gd name="connsiteY71" fmla="*/ 16109 h 530459"/>
                <a:gd name="connsiteX72" fmla="*/ 114300 w 727075"/>
                <a:gd name="connsiteY72" fmla="*/ 9759 h 530459"/>
                <a:gd name="connsiteX73" fmla="*/ 79375 w 727075"/>
                <a:gd name="connsiteY73" fmla="*/ 6584 h 530459"/>
                <a:gd name="connsiteX74" fmla="*/ 53975 w 727075"/>
                <a:gd name="connsiteY74" fmla="*/ 234 h 530459"/>
                <a:gd name="connsiteX75" fmla="*/ 38100 w 727075"/>
                <a:gd name="connsiteY75" fmla="*/ 234 h 5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075" h="530459">
                  <a:moveTo>
                    <a:pt x="0" y="187559"/>
                  </a:moveTo>
                  <a:lnTo>
                    <a:pt x="139700" y="190734"/>
                  </a:lnTo>
                  <a:cubicBezTo>
                    <a:pt x="151460" y="192041"/>
                    <a:pt x="159778" y="204664"/>
                    <a:pt x="171450" y="206609"/>
                  </a:cubicBezTo>
                  <a:cubicBezTo>
                    <a:pt x="197882" y="211014"/>
                    <a:pt x="184127" y="208874"/>
                    <a:pt x="212725" y="212959"/>
                  </a:cubicBezTo>
                  <a:cubicBezTo>
                    <a:pt x="218017" y="216134"/>
                    <a:pt x="222746" y="220533"/>
                    <a:pt x="228600" y="222484"/>
                  </a:cubicBezTo>
                  <a:cubicBezTo>
                    <a:pt x="235700" y="224851"/>
                    <a:pt x="243443" y="224429"/>
                    <a:pt x="250825" y="225659"/>
                  </a:cubicBezTo>
                  <a:cubicBezTo>
                    <a:pt x="256148" y="226546"/>
                    <a:pt x="261408" y="227776"/>
                    <a:pt x="266700" y="228834"/>
                  </a:cubicBezTo>
                  <a:cubicBezTo>
                    <a:pt x="290796" y="246906"/>
                    <a:pt x="271235" y="235751"/>
                    <a:pt x="317500" y="241534"/>
                  </a:cubicBezTo>
                  <a:cubicBezTo>
                    <a:pt x="321830" y="242075"/>
                    <a:pt x="325875" y="244132"/>
                    <a:pt x="330200" y="244709"/>
                  </a:cubicBezTo>
                  <a:cubicBezTo>
                    <a:pt x="341787" y="246254"/>
                    <a:pt x="353483" y="246826"/>
                    <a:pt x="365125" y="247884"/>
                  </a:cubicBezTo>
                  <a:cubicBezTo>
                    <a:pt x="379650" y="251515"/>
                    <a:pt x="379968" y="250285"/>
                    <a:pt x="393700" y="260584"/>
                  </a:cubicBezTo>
                  <a:cubicBezTo>
                    <a:pt x="397292" y="263278"/>
                    <a:pt x="399571" y="267499"/>
                    <a:pt x="403225" y="270109"/>
                  </a:cubicBezTo>
                  <a:cubicBezTo>
                    <a:pt x="407076" y="272860"/>
                    <a:pt x="412034" y="273765"/>
                    <a:pt x="415925" y="276459"/>
                  </a:cubicBezTo>
                  <a:cubicBezTo>
                    <a:pt x="457845" y="305481"/>
                    <a:pt x="428581" y="293378"/>
                    <a:pt x="463550" y="305034"/>
                  </a:cubicBezTo>
                  <a:cubicBezTo>
                    <a:pt x="465667" y="309267"/>
                    <a:pt x="466870" y="314098"/>
                    <a:pt x="469900" y="317734"/>
                  </a:cubicBezTo>
                  <a:cubicBezTo>
                    <a:pt x="472343" y="320665"/>
                    <a:pt x="476528" y="321601"/>
                    <a:pt x="479425" y="324084"/>
                  </a:cubicBezTo>
                  <a:cubicBezTo>
                    <a:pt x="483971" y="327980"/>
                    <a:pt x="488533" y="331995"/>
                    <a:pt x="492125" y="336784"/>
                  </a:cubicBezTo>
                  <a:cubicBezTo>
                    <a:pt x="494965" y="340570"/>
                    <a:pt x="496127" y="345375"/>
                    <a:pt x="498475" y="349484"/>
                  </a:cubicBezTo>
                  <a:cubicBezTo>
                    <a:pt x="500368" y="352797"/>
                    <a:pt x="503275" y="355522"/>
                    <a:pt x="504825" y="359009"/>
                  </a:cubicBezTo>
                  <a:cubicBezTo>
                    <a:pt x="507543" y="365126"/>
                    <a:pt x="507731" y="372319"/>
                    <a:pt x="511175" y="378059"/>
                  </a:cubicBezTo>
                  <a:cubicBezTo>
                    <a:pt x="514350" y="383351"/>
                    <a:pt x="518146" y="388316"/>
                    <a:pt x="520700" y="393934"/>
                  </a:cubicBezTo>
                  <a:cubicBezTo>
                    <a:pt x="533650" y="422424"/>
                    <a:pt x="518842" y="404776"/>
                    <a:pt x="536575" y="422509"/>
                  </a:cubicBezTo>
                  <a:cubicBezTo>
                    <a:pt x="541600" y="442608"/>
                    <a:pt x="542842" y="445867"/>
                    <a:pt x="546100" y="463784"/>
                  </a:cubicBezTo>
                  <a:cubicBezTo>
                    <a:pt x="550570" y="488370"/>
                    <a:pt x="546852" y="475565"/>
                    <a:pt x="552450" y="492359"/>
                  </a:cubicBezTo>
                  <a:cubicBezTo>
                    <a:pt x="551392" y="495534"/>
                    <a:pt x="546908" y="499517"/>
                    <a:pt x="549275" y="501884"/>
                  </a:cubicBezTo>
                  <a:cubicBezTo>
                    <a:pt x="553091" y="505700"/>
                    <a:pt x="559882" y="503888"/>
                    <a:pt x="565150" y="505059"/>
                  </a:cubicBezTo>
                  <a:cubicBezTo>
                    <a:pt x="569410" y="506006"/>
                    <a:pt x="573654" y="507035"/>
                    <a:pt x="577850" y="508234"/>
                  </a:cubicBezTo>
                  <a:cubicBezTo>
                    <a:pt x="587531" y="511000"/>
                    <a:pt x="589322" y="512930"/>
                    <a:pt x="600075" y="514584"/>
                  </a:cubicBezTo>
                  <a:cubicBezTo>
                    <a:pt x="609547" y="516041"/>
                    <a:pt x="619163" y="516404"/>
                    <a:pt x="628650" y="517759"/>
                  </a:cubicBezTo>
                  <a:cubicBezTo>
                    <a:pt x="633992" y="518522"/>
                    <a:pt x="639202" y="520047"/>
                    <a:pt x="644525" y="520934"/>
                  </a:cubicBezTo>
                  <a:cubicBezTo>
                    <a:pt x="651907" y="522164"/>
                    <a:pt x="659387" y="522770"/>
                    <a:pt x="666750" y="524109"/>
                  </a:cubicBezTo>
                  <a:cubicBezTo>
                    <a:pt x="675521" y="525704"/>
                    <a:pt x="680814" y="527739"/>
                    <a:pt x="688975" y="530459"/>
                  </a:cubicBezTo>
                  <a:cubicBezTo>
                    <a:pt x="695325" y="529401"/>
                    <a:pt x="702436" y="530478"/>
                    <a:pt x="708025" y="527284"/>
                  </a:cubicBezTo>
                  <a:cubicBezTo>
                    <a:pt x="710931" y="525624"/>
                    <a:pt x="710281" y="520977"/>
                    <a:pt x="711200" y="517759"/>
                  </a:cubicBezTo>
                  <a:cubicBezTo>
                    <a:pt x="714189" y="507297"/>
                    <a:pt x="715368" y="500096"/>
                    <a:pt x="717550" y="489184"/>
                  </a:cubicBezTo>
                  <a:cubicBezTo>
                    <a:pt x="718608" y="476484"/>
                    <a:pt x="718630" y="463655"/>
                    <a:pt x="720725" y="451084"/>
                  </a:cubicBezTo>
                  <a:cubicBezTo>
                    <a:pt x="721825" y="444482"/>
                    <a:pt x="727075" y="432034"/>
                    <a:pt x="727075" y="432034"/>
                  </a:cubicBezTo>
                  <a:cubicBezTo>
                    <a:pt x="725604" y="409966"/>
                    <a:pt x="723178" y="369608"/>
                    <a:pt x="720725" y="346309"/>
                  </a:cubicBezTo>
                  <a:cubicBezTo>
                    <a:pt x="719942" y="338867"/>
                    <a:pt x="720329" y="331032"/>
                    <a:pt x="717550" y="324084"/>
                  </a:cubicBezTo>
                  <a:cubicBezTo>
                    <a:pt x="715328" y="318528"/>
                    <a:pt x="703262" y="311384"/>
                    <a:pt x="698500" y="308209"/>
                  </a:cubicBezTo>
                  <a:cubicBezTo>
                    <a:pt x="685780" y="276409"/>
                    <a:pt x="701872" y="303786"/>
                    <a:pt x="676275" y="289159"/>
                  </a:cubicBezTo>
                  <a:cubicBezTo>
                    <a:pt x="672962" y="287266"/>
                    <a:pt x="672623" y="282332"/>
                    <a:pt x="669925" y="279634"/>
                  </a:cubicBezTo>
                  <a:cubicBezTo>
                    <a:pt x="667227" y="276936"/>
                    <a:pt x="663713" y="275177"/>
                    <a:pt x="660400" y="273284"/>
                  </a:cubicBezTo>
                  <a:cubicBezTo>
                    <a:pt x="656291" y="270936"/>
                    <a:pt x="652094" y="268692"/>
                    <a:pt x="647700" y="266934"/>
                  </a:cubicBezTo>
                  <a:cubicBezTo>
                    <a:pt x="641485" y="264448"/>
                    <a:pt x="634219" y="264297"/>
                    <a:pt x="628650" y="260584"/>
                  </a:cubicBezTo>
                  <a:lnTo>
                    <a:pt x="609600" y="247884"/>
                  </a:lnTo>
                  <a:cubicBezTo>
                    <a:pt x="606425" y="245767"/>
                    <a:pt x="603817" y="242282"/>
                    <a:pt x="600075" y="241534"/>
                  </a:cubicBezTo>
                  <a:cubicBezTo>
                    <a:pt x="591652" y="239849"/>
                    <a:pt x="582663" y="238734"/>
                    <a:pt x="574675" y="235184"/>
                  </a:cubicBezTo>
                  <a:cubicBezTo>
                    <a:pt x="568187" y="232301"/>
                    <a:pt x="561713" y="229312"/>
                    <a:pt x="555625" y="225659"/>
                  </a:cubicBezTo>
                  <a:cubicBezTo>
                    <a:pt x="551087" y="222936"/>
                    <a:pt x="547328" y="219069"/>
                    <a:pt x="542925" y="216134"/>
                  </a:cubicBezTo>
                  <a:cubicBezTo>
                    <a:pt x="537790" y="212711"/>
                    <a:pt x="532342" y="209784"/>
                    <a:pt x="527050" y="206609"/>
                  </a:cubicBezTo>
                  <a:cubicBezTo>
                    <a:pt x="524933" y="203434"/>
                    <a:pt x="522407" y="200497"/>
                    <a:pt x="520700" y="197084"/>
                  </a:cubicBezTo>
                  <a:cubicBezTo>
                    <a:pt x="519203" y="194091"/>
                    <a:pt x="519892" y="189926"/>
                    <a:pt x="517525" y="187559"/>
                  </a:cubicBezTo>
                  <a:cubicBezTo>
                    <a:pt x="515158" y="185192"/>
                    <a:pt x="511175" y="185442"/>
                    <a:pt x="508000" y="184384"/>
                  </a:cubicBezTo>
                  <a:cubicBezTo>
                    <a:pt x="506942" y="181209"/>
                    <a:pt x="507192" y="177226"/>
                    <a:pt x="504825" y="174859"/>
                  </a:cubicBezTo>
                  <a:cubicBezTo>
                    <a:pt x="496292" y="166326"/>
                    <a:pt x="486290" y="159327"/>
                    <a:pt x="476250" y="152634"/>
                  </a:cubicBezTo>
                  <a:cubicBezTo>
                    <a:pt x="473075" y="150517"/>
                    <a:pt x="470138" y="147991"/>
                    <a:pt x="466725" y="146284"/>
                  </a:cubicBezTo>
                  <a:cubicBezTo>
                    <a:pt x="463732" y="144787"/>
                    <a:pt x="460467" y="143835"/>
                    <a:pt x="457200" y="143109"/>
                  </a:cubicBezTo>
                  <a:cubicBezTo>
                    <a:pt x="437232" y="138672"/>
                    <a:pt x="438347" y="142138"/>
                    <a:pt x="419100" y="133584"/>
                  </a:cubicBezTo>
                  <a:cubicBezTo>
                    <a:pt x="415613" y="132034"/>
                    <a:pt x="413097" y="128702"/>
                    <a:pt x="409575" y="127234"/>
                  </a:cubicBezTo>
                  <a:cubicBezTo>
                    <a:pt x="400307" y="123372"/>
                    <a:pt x="390525" y="120884"/>
                    <a:pt x="381000" y="117709"/>
                  </a:cubicBezTo>
                  <a:lnTo>
                    <a:pt x="371475" y="114534"/>
                  </a:lnTo>
                  <a:cubicBezTo>
                    <a:pt x="359625" y="105646"/>
                    <a:pt x="348442" y="96076"/>
                    <a:pt x="333375" y="92309"/>
                  </a:cubicBezTo>
                  <a:cubicBezTo>
                    <a:pt x="329142" y="91251"/>
                    <a:pt x="324761" y="90666"/>
                    <a:pt x="320675" y="89134"/>
                  </a:cubicBezTo>
                  <a:cubicBezTo>
                    <a:pt x="287469" y="76682"/>
                    <a:pt x="327874" y="87759"/>
                    <a:pt x="295275" y="79609"/>
                  </a:cubicBezTo>
                  <a:cubicBezTo>
                    <a:pt x="270857" y="63330"/>
                    <a:pt x="304204" y="83816"/>
                    <a:pt x="269875" y="70084"/>
                  </a:cubicBezTo>
                  <a:cubicBezTo>
                    <a:pt x="264145" y="67792"/>
                    <a:pt x="259730" y="62851"/>
                    <a:pt x="254000" y="60559"/>
                  </a:cubicBezTo>
                  <a:cubicBezTo>
                    <a:pt x="230217" y="51046"/>
                    <a:pt x="222938" y="51132"/>
                    <a:pt x="200025" y="47859"/>
                  </a:cubicBezTo>
                  <a:cubicBezTo>
                    <a:pt x="172728" y="29661"/>
                    <a:pt x="207265" y="51479"/>
                    <a:pt x="180975" y="38334"/>
                  </a:cubicBezTo>
                  <a:cubicBezTo>
                    <a:pt x="177562" y="36627"/>
                    <a:pt x="174924" y="33563"/>
                    <a:pt x="171450" y="31984"/>
                  </a:cubicBezTo>
                  <a:cubicBezTo>
                    <a:pt x="146444" y="20618"/>
                    <a:pt x="152661" y="24801"/>
                    <a:pt x="133350" y="19284"/>
                  </a:cubicBezTo>
                  <a:cubicBezTo>
                    <a:pt x="130132" y="18365"/>
                    <a:pt x="126818" y="17606"/>
                    <a:pt x="123825" y="16109"/>
                  </a:cubicBezTo>
                  <a:cubicBezTo>
                    <a:pt x="120412" y="14402"/>
                    <a:pt x="118031" y="10559"/>
                    <a:pt x="114300" y="9759"/>
                  </a:cubicBezTo>
                  <a:cubicBezTo>
                    <a:pt x="102870" y="7310"/>
                    <a:pt x="91017" y="7642"/>
                    <a:pt x="79375" y="6584"/>
                  </a:cubicBezTo>
                  <a:cubicBezTo>
                    <a:pt x="69822" y="3400"/>
                    <a:pt x="64922" y="1329"/>
                    <a:pt x="53975" y="234"/>
                  </a:cubicBezTo>
                  <a:cubicBezTo>
                    <a:pt x="48710" y="-293"/>
                    <a:pt x="43392" y="234"/>
                    <a:pt x="38100" y="23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53" name="Half Frame 52">
              <a:extLst>
                <a:ext uri="{FF2B5EF4-FFF2-40B4-BE49-F238E27FC236}">
                  <a16:creationId xmlns:a16="http://schemas.microsoft.com/office/drawing/2014/main" id="{171F31AF-6E8C-45CB-BEBA-31D6DBC9B767}"/>
                </a:ext>
              </a:extLst>
            </p:cNvPr>
            <p:cNvSpPr/>
            <p:nvPr/>
          </p:nvSpPr>
          <p:spPr>
            <a:xfrm rot="11296810">
              <a:off x="9380660" y="2580741"/>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sp>
          <p:nvSpPr>
            <p:cNvPr id="54" name="Half Frame 53">
              <a:extLst>
                <a:ext uri="{FF2B5EF4-FFF2-40B4-BE49-F238E27FC236}">
                  <a16:creationId xmlns:a16="http://schemas.microsoft.com/office/drawing/2014/main" id="{ED578B1A-9D8A-4363-8729-961CF5723B77}"/>
                </a:ext>
              </a:extLst>
            </p:cNvPr>
            <p:cNvSpPr/>
            <p:nvPr/>
          </p:nvSpPr>
          <p:spPr>
            <a:xfrm rot="8696294">
              <a:off x="8728377" y="2204145"/>
              <a:ext cx="168885" cy="168885"/>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nb-NO" sz="1000" b="1" dirty="0" err="1">
                <a:solidFill>
                  <a:schemeClr val="tx1"/>
                </a:solidFill>
              </a:endParaRPr>
            </a:p>
          </p:txBody>
        </p:sp>
      </p:grpSp>
    </p:spTree>
    <p:extLst>
      <p:ext uri="{BB962C8B-B14F-4D97-AF65-F5344CB8AC3E}">
        <p14:creationId xmlns:p14="http://schemas.microsoft.com/office/powerpoint/2010/main" val="23783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A1B010-4814-4A51-8482-775584EFE8A9}"/>
              </a:ext>
            </a:extLst>
          </p:cNvPr>
          <p:cNvGrpSpPr/>
          <p:nvPr/>
        </p:nvGrpSpPr>
        <p:grpSpPr>
          <a:xfrm>
            <a:off x="3921830" y="1254830"/>
            <a:ext cx="4348340" cy="4348340"/>
            <a:chOff x="3878894" y="1008502"/>
            <a:chExt cx="4348340" cy="4348340"/>
          </a:xfrm>
        </p:grpSpPr>
        <p:sp>
          <p:nvSpPr>
            <p:cNvPr id="4" name="Circle: Hollow 3">
              <a:extLst>
                <a:ext uri="{FF2B5EF4-FFF2-40B4-BE49-F238E27FC236}">
                  <a16:creationId xmlns:a16="http://schemas.microsoft.com/office/drawing/2014/main" id="{5198D17C-DC67-4952-996B-CBDC5A9ACEC6}"/>
                </a:ext>
              </a:extLst>
            </p:cNvPr>
            <p:cNvSpPr/>
            <p:nvPr/>
          </p:nvSpPr>
          <p:spPr>
            <a:xfrm>
              <a:off x="3878894" y="1008502"/>
              <a:ext cx="4348340" cy="434834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5" name="Oval 4">
              <a:extLst>
                <a:ext uri="{FF2B5EF4-FFF2-40B4-BE49-F238E27FC236}">
                  <a16:creationId xmlns:a16="http://schemas.microsoft.com/office/drawing/2014/main" id="{CE1BF8CB-4C5B-4960-9CD8-A5CE6183CC55}"/>
                </a:ext>
              </a:extLst>
            </p:cNvPr>
            <p:cNvSpPr/>
            <p:nvPr/>
          </p:nvSpPr>
          <p:spPr>
            <a:xfrm>
              <a:off x="4544903" y="1609900"/>
              <a:ext cx="3145544" cy="31455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6" name="Isosceles Triangle 5">
              <a:extLst>
                <a:ext uri="{FF2B5EF4-FFF2-40B4-BE49-F238E27FC236}">
                  <a16:creationId xmlns:a16="http://schemas.microsoft.com/office/drawing/2014/main" id="{A18D68AE-E9B7-48EF-9EBB-D1D11C8E87DF}"/>
                </a:ext>
              </a:extLst>
            </p:cNvPr>
            <p:cNvSpPr/>
            <p:nvPr/>
          </p:nvSpPr>
          <p:spPr>
            <a:xfrm>
              <a:off x="4915877" y="1908468"/>
              <a:ext cx="2274375" cy="2021271"/>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100" b="1" dirty="0">
                  <a:solidFill>
                    <a:schemeClr val="tx1"/>
                  </a:solidFill>
                </a:rPr>
                <a:t>Virksomhet</a:t>
              </a:r>
            </a:p>
            <a:p>
              <a:pPr algn="ctr"/>
              <a:endParaRPr lang="nb-NO" sz="1100" b="1" dirty="0">
                <a:solidFill>
                  <a:schemeClr val="tx1"/>
                </a:solidFill>
              </a:endParaRPr>
            </a:p>
            <a:p>
              <a:pPr algn="ctr"/>
              <a:endParaRPr lang="nb-NO" sz="1100" b="1" dirty="0">
                <a:solidFill>
                  <a:schemeClr val="tx1"/>
                </a:solidFill>
              </a:endParaRPr>
            </a:p>
          </p:txBody>
        </p:sp>
        <p:sp>
          <p:nvSpPr>
            <p:cNvPr id="7" name="Rectangle 6">
              <a:extLst>
                <a:ext uri="{FF2B5EF4-FFF2-40B4-BE49-F238E27FC236}">
                  <a16:creationId xmlns:a16="http://schemas.microsoft.com/office/drawing/2014/main" id="{849F01BE-C130-404E-A734-6A7F57A45FC2}"/>
                </a:ext>
              </a:extLst>
            </p:cNvPr>
            <p:cNvSpPr>
              <a:spLocks noChangeAspect="1"/>
            </p:cNvSpPr>
            <p:nvPr/>
          </p:nvSpPr>
          <p:spPr>
            <a:xfrm rot="1976588">
              <a:off x="6481454" y="1605964"/>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200" b="1" dirty="0">
                  <a:solidFill>
                    <a:schemeClr val="bg1"/>
                  </a:solidFill>
                </a:rPr>
                <a:t>Planlegging</a:t>
              </a:r>
            </a:p>
          </p:txBody>
        </p:sp>
        <p:sp>
          <p:nvSpPr>
            <p:cNvPr id="8" name="Rectangle 7">
              <a:extLst>
                <a:ext uri="{FF2B5EF4-FFF2-40B4-BE49-F238E27FC236}">
                  <a16:creationId xmlns:a16="http://schemas.microsoft.com/office/drawing/2014/main" id="{53133F1F-8059-479E-A974-5DE4E8365EF2}"/>
                </a:ext>
              </a:extLst>
            </p:cNvPr>
            <p:cNvSpPr>
              <a:spLocks noChangeAspect="1"/>
            </p:cNvSpPr>
            <p:nvPr/>
          </p:nvSpPr>
          <p:spPr>
            <a:xfrm rot="19800682">
              <a:off x="4652447" y="1517271"/>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200" b="1" dirty="0">
                  <a:solidFill>
                    <a:schemeClr val="bg1"/>
                  </a:solidFill>
                </a:rPr>
                <a:t>Rapportering</a:t>
              </a:r>
            </a:p>
          </p:txBody>
        </p:sp>
        <p:sp>
          <p:nvSpPr>
            <p:cNvPr id="9" name="Rectangle 8">
              <a:extLst>
                <a:ext uri="{FF2B5EF4-FFF2-40B4-BE49-F238E27FC236}">
                  <a16:creationId xmlns:a16="http://schemas.microsoft.com/office/drawing/2014/main" id="{3501A8B8-DB9B-4E79-B83C-098ADB704D94}"/>
                </a:ext>
              </a:extLst>
            </p:cNvPr>
            <p:cNvSpPr>
              <a:spLocks noChangeAspect="1"/>
            </p:cNvSpPr>
            <p:nvPr/>
          </p:nvSpPr>
          <p:spPr>
            <a:xfrm rot="5629585">
              <a:off x="6972314" y="3203675"/>
              <a:ext cx="1474025" cy="4115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200" b="1" dirty="0">
                  <a:solidFill>
                    <a:schemeClr val="bg1"/>
                  </a:solidFill>
                </a:rPr>
                <a:t>Risikovurdering</a:t>
              </a:r>
            </a:p>
          </p:txBody>
        </p:sp>
        <p:sp>
          <p:nvSpPr>
            <p:cNvPr id="10" name="Rectangle 9">
              <a:extLst>
                <a:ext uri="{FF2B5EF4-FFF2-40B4-BE49-F238E27FC236}">
                  <a16:creationId xmlns:a16="http://schemas.microsoft.com/office/drawing/2014/main" id="{05EF81B2-7704-4287-803F-ED0C50DA6B5F}"/>
                </a:ext>
              </a:extLst>
            </p:cNvPr>
            <p:cNvSpPr>
              <a:spLocks noChangeAspect="1"/>
            </p:cNvSpPr>
            <p:nvPr/>
          </p:nvSpPr>
          <p:spPr>
            <a:xfrm rot="16200000">
              <a:off x="3602343" y="2976345"/>
              <a:ext cx="1500521" cy="3845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200" b="1" dirty="0">
                  <a:solidFill>
                    <a:schemeClr val="bg1"/>
                  </a:solidFill>
                </a:rPr>
                <a:t>Oppfølging</a:t>
              </a:r>
            </a:p>
          </p:txBody>
        </p:sp>
        <p:sp>
          <p:nvSpPr>
            <p:cNvPr id="11" name="Rectangle 10">
              <a:extLst>
                <a:ext uri="{FF2B5EF4-FFF2-40B4-BE49-F238E27FC236}">
                  <a16:creationId xmlns:a16="http://schemas.microsoft.com/office/drawing/2014/main" id="{85EF3BF3-10BC-4947-9AB5-956EBFED1F23}"/>
                </a:ext>
              </a:extLst>
            </p:cNvPr>
            <p:cNvSpPr>
              <a:spLocks noChangeAspect="1"/>
            </p:cNvSpPr>
            <p:nvPr/>
          </p:nvSpPr>
          <p:spPr>
            <a:xfrm rot="19958256">
              <a:off x="6039068" y="4451538"/>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200" b="1" dirty="0">
                  <a:solidFill>
                    <a:schemeClr val="bg1"/>
                  </a:solidFill>
                </a:rPr>
                <a:t>Utforming</a:t>
              </a:r>
            </a:p>
          </p:txBody>
        </p:sp>
        <p:sp>
          <p:nvSpPr>
            <p:cNvPr id="12" name="Rectangle 11">
              <a:extLst>
                <a:ext uri="{FF2B5EF4-FFF2-40B4-BE49-F238E27FC236}">
                  <a16:creationId xmlns:a16="http://schemas.microsoft.com/office/drawing/2014/main" id="{EFB330EE-39AB-4D9B-90E5-2E64A6BC7D64}"/>
                </a:ext>
              </a:extLst>
            </p:cNvPr>
            <p:cNvSpPr>
              <a:spLocks noChangeAspect="1"/>
            </p:cNvSpPr>
            <p:nvPr/>
          </p:nvSpPr>
          <p:spPr>
            <a:xfrm rot="2107525">
              <a:off x="4377270" y="4372183"/>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200" b="1" dirty="0">
                  <a:solidFill>
                    <a:schemeClr val="bg1"/>
                  </a:solidFill>
                </a:rPr>
                <a:t>Implementering</a:t>
              </a:r>
            </a:p>
          </p:txBody>
        </p:sp>
        <p:sp>
          <p:nvSpPr>
            <p:cNvPr id="13" name="TextBox 12">
              <a:extLst>
                <a:ext uri="{FF2B5EF4-FFF2-40B4-BE49-F238E27FC236}">
                  <a16:creationId xmlns:a16="http://schemas.microsoft.com/office/drawing/2014/main" id="{CB493D14-B587-43B7-893C-9A39217A1E52}"/>
                </a:ext>
              </a:extLst>
            </p:cNvPr>
            <p:cNvSpPr txBox="1"/>
            <p:nvPr/>
          </p:nvSpPr>
          <p:spPr>
            <a:xfrm rot="18008821">
              <a:off x="4191599" y="2675217"/>
              <a:ext cx="2181042" cy="270367"/>
            </a:xfrm>
            <a:prstGeom prst="rect">
              <a:avLst/>
            </a:prstGeom>
            <a:noFill/>
          </p:spPr>
          <p:txBody>
            <a:bodyPr wrap="square" rtlCol="0">
              <a:spAutoFit/>
            </a:bodyPr>
            <a:lstStyle/>
            <a:p>
              <a:pPr algn="ctr"/>
              <a:r>
                <a:rPr lang="nb-NO" sz="1000" dirty="0">
                  <a:solidFill>
                    <a:schemeClr val="bg1"/>
                  </a:solidFill>
                </a:rPr>
                <a:t>Overholdelse av lover og regler</a:t>
              </a:r>
            </a:p>
          </p:txBody>
        </p:sp>
        <p:sp>
          <p:nvSpPr>
            <p:cNvPr id="14" name="TextBox 13">
              <a:extLst>
                <a:ext uri="{FF2B5EF4-FFF2-40B4-BE49-F238E27FC236}">
                  <a16:creationId xmlns:a16="http://schemas.microsoft.com/office/drawing/2014/main" id="{55D81F3B-CC19-4CFE-B954-85A3CDC67ABC}"/>
                </a:ext>
              </a:extLst>
            </p:cNvPr>
            <p:cNvSpPr txBox="1"/>
            <p:nvPr/>
          </p:nvSpPr>
          <p:spPr>
            <a:xfrm rot="3583366">
              <a:off x="5766967" y="2674236"/>
              <a:ext cx="2181042" cy="270367"/>
            </a:xfrm>
            <a:prstGeom prst="rect">
              <a:avLst/>
            </a:prstGeom>
            <a:noFill/>
          </p:spPr>
          <p:txBody>
            <a:bodyPr wrap="square" rtlCol="0">
              <a:spAutoFit/>
            </a:bodyPr>
            <a:lstStyle/>
            <a:p>
              <a:pPr algn="ctr"/>
              <a:r>
                <a:rPr lang="nb-NO" sz="1000" dirty="0">
                  <a:solidFill>
                    <a:schemeClr val="bg1"/>
                  </a:solidFill>
                </a:rPr>
                <a:t>Målrettet og effektiv drift</a:t>
              </a:r>
            </a:p>
          </p:txBody>
        </p:sp>
        <p:sp>
          <p:nvSpPr>
            <p:cNvPr id="15" name="TextBox 14">
              <a:extLst>
                <a:ext uri="{FF2B5EF4-FFF2-40B4-BE49-F238E27FC236}">
                  <a16:creationId xmlns:a16="http://schemas.microsoft.com/office/drawing/2014/main" id="{9845DF0A-CA3E-4627-8AF8-71EE7E9A6C5C}"/>
                </a:ext>
              </a:extLst>
            </p:cNvPr>
            <p:cNvSpPr txBox="1"/>
            <p:nvPr/>
          </p:nvSpPr>
          <p:spPr>
            <a:xfrm>
              <a:off x="4962544" y="3953409"/>
              <a:ext cx="2181042" cy="270367"/>
            </a:xfrm>
            <a:prstGeom prst="rect">
              <a:avLst/>
            </a:prstGeom>
            <a:noFill/>
          </p:spPr>
          <p:txBody>
            <a:bodyPr wrap="square" rtlCol="0">
              <a:spAutoFit/>
            </a:bodyPr>
            <a:lstStyle/>
            <a:p>
              <a:pPr algn="ctr"/>
              <a:r>
                <a:rPr lang="nb-NO" sz="1000" dirty="0">
                  <a:solidFill>
                    <a:schemeClr val="bg1"/>
                  </a:solidFill>
                </a:rPr>
                <a:t>Pålitelig rapportering</a:t>
              </a:r>
            </a:p>
          </p:txBody>
        </p:sp>
        <p:grpSp>
          <p:nvGrpSpPr>
            <p:cNvPr id="16" name="Group 15">
              <a:extLst>
                <a:ext uri="{FF2B5EF4-FFF2-40B4-BE49-F238E27FC236}">
                  <a16:creationId xmlns:a16="http://schemas.microsoft.com/office/drawing/2014/main" id="{52984BA9-B74D-455E-AE88-6CC27CD28558}"/>
                </a:ext>
              </a:extLst>
            </p:cNvPr>
            <p:cNvGrpSpPr/>
            <p:nvPr/>
          </p:nvGrpSpPr>
          <p:grpSpPr>
            <a:xfrm>
              <a:off x="4168554" y="1040042"/>
              <a:ext cx="3769021" cy="4285260"/>
              <a:chOff x="4172192" y="1054618"/>
              <a:chExt cx="3769021" cy="4285260"/>
            </a:xfrm>
          </p:grpSpPr>
          <p:sp>
            <p:nvSpPr>
              <p:cNvPr id="17" name="Half Frame 16">
                <a:extLst>
                  <a:ext uri="{FF2B5EF4-FFF2-40B4-BE49-F238E27FC236}">
                    <a16:creationId xmlns:a16="http://schemas.microsoft.com/office/drawing/2014/main" id="{74BD91F5-DE60-4817-93FD-DE98E92635A2}"/>
                  </a:ext>
                </a:extLst>
              </p:cNvPr>
              <p:cNvSpPr/>
              <p:nvPr/>
            </p:nvSpPr>
            <p:spPr>
              <a:xfrm rot="15446705">
                <a:off x="7509213"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18" name="Half Frame 17">
                <a:extLst>
                  <a:ext uri="{FF2B5EF4-FFF2-40B4-BE49-F238E27FC236}">
                    <a16:creationId xmlns:a16="http://schemas.microsoft.com/office/drawing/2014/main" id="{17ACB183-7001-43AE-A04F-3B1776930621}"/>
                  </a:ext>
                </a:extLst>
              </p:cNvPr>
              <p:cNvSpPr/>
              <p:nvPr/>
            </p:nvSpPr>
            <p:spPr>
              <a:xfrm rot="11296810">
                <a:off x="7509213"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19" name="Half Frame 18">
                <a:extLst>
                  <a:ext uri="{FF2B5EF4-FFF2-40B4-BE49-F238E27FC236}">
                    <a16:creationId xmlns:a16="http://schemas.microsoft.com/office/drawing/2014/main" id="{AE33F2FC-AF6C-478A-9DD1-D3C308FAEDAE}"/>
                  </a:ext>
                </a:extLst>
              </p:cNvPr>
              <p:cNvSpPr/>
              <p:nvPr/>
            </p:nvSpPr>
            <p:spPr>
              <a:xfrm rot="18443273">
                <a:off x="5840702" y="490787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20" name="Half Frame 19">
                <a:extLst>
                  <a:ext uri="{FF2B5EF4-FFF2-40B4-BE49-F238E27FC236}">
                    <a16:creationId xmlns:a16="http://schemas.microsoft.com/office/drawing/2014/main" id="{DFCBDA42-93C0-44E3-A7F6-85AEC349BD12}"/>
                  </a:ext>
                </a:extLst>
              </p:cNvPr>
              <p:cNvSpPr/>
              <p:nvPr/>
            </p:nvSpPr>
            <p:spPr>
              <a:xfrm rot="965647">
                <a:off x="4172192"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21" name="Half Frame 20">
                <a:extLst>
                  <a:ext uri="{FF2B5EF4-FFF2-40B4-BE49-F238E27FC236}">
                    <a16:creationId xmlns:a16="http://schemas.microsoft.com/office/drawing/2014/main" id="{8787FEEA-F5C3-4F7B-84EC-27EDC582CC21}"/>
                  </a:ext>
                </a:extLst>
              </p:cNvPr>
              <p:cNvSpPr/>
              <p:nvPr/>
            </p:nvSpPr>
            <p:spPr>
              <a:xfrm rot="4979240">
                <a:off x="4172192"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sp>
            <p:nvSpPr>
              <p:cNvPr id="22" name="Half Frame 21">
                <a:extLst>
                  <a:ext uri="{FF2B5EF4-FFF2-40B4-BE49-F238E27FC236}">
                    <a16:creationId xmlns:a16="http://schemas.microsoft.com/office/drawing/2014/main" id="{8C9222B6-3223-4F6A-AD18-827D48E24F3A}"/>
                  </a:ext>
                </a:extLst>
              </p:cNvPr>
              <p:cNvSpPr/>
              <p:nvPr/>
            </p:nvSpPr>
            <p:spPr>
              <a:xfrm rot="8696294">
                <a:off x="5840702" y="105461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solidFill>
                    <a:schemeClr val="tx1"/>
                  </a:solidFill>
                </a:endParaRPr>
              </a:p>
            </p:txBody>
          </p:sp>
        </p:grpSp>
      </p:grpSp>
      <p:sp>
        <p:nvSpPr>
          <p:cNvPr id="23" name="TextBox 22">
            <a:extLst>
              <a:ext uri="{FF2B5EF4-FFF2-40B4-BE49-F238E27FC236}">
                <a16:creationId xmlns:a16="http://schemas.microsoft.com/office/drawing/2014/main" id="{9161BA17-BC39-47D5-83EF-7DCE0AE7C5CA}"/>
              </a:ext>
            </a:extLst>
          </p:cNvPr>
          <p:cNvSpPr txBox="1"/>
          <p:nvPr/>
        </p:nvSpPr>
        <p:spPr>
          <a:xfrm>
            <a:off x="0" y="184727"/>
            <a:ext cx="12192000" cy="430887"/>
          </a:xfrm>
          <a:prstGeom prst="rect">
            <a:avLst/>
          </a:prstGeom>
          <a:noFill/>
        </p:spPr>
        <p:txBody>
          <a:bodyPr wrap="square" rtlCol="0">
            <a:spAutoFit/>
          </a:bodyPr>
          <a:lstStyle/>
          <a:p>
            <a:pPr algn="ctr"/>
            <a:r>
              <a:rPr lang="nb-NO" sz="2200" b="1" dirty="0">
                <a:solidFill>
                  <a:schemeClr val="bg1"/>
                </a:solidFill>
              </a:rPr>
              <a:t>Praktiske verktøy til bruk i etablering, gjennomføring og oppfølging av internkontrollen</a:t>
            </a:r>
          </a:p>
        </p:txBody>
      </p:sp>
      <p:sp>
        <p:nvSpPr>
          <p:cNvPr id="25" name="Rectangle: Rounded Corners 24">
            <a:extLst>
              <a:ext uri="{FF2B5EF4-FFF2-40B4-BE49-F238E27FC236}">
                <a16:creationId xmlns:a16="http://schemas.microsoft.com/office/drawing/2014/main" id="{22965FB6-FE5F-4B84-BD61-88ECC3400302}"/>
              </a:ext>
            </a:extLst>
          </p:cNvPr>
          <p:cNvSpPr/>
          <p:nvPr/>
        </p:nvSpPr>
        <p:spPr>
          <a:xfrm>
            <a:off x="8873599" y="5133409"/>
            <a:ext cx="2713419" cy="9629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Veiledning prosesskartlegging</a:t>
            </a:r>
          </a:p>
          <a:p>
            <a:pPr marL="285750" indent="-285750">
              <a:buFont typeface="Arial" panose="020B0604020202020204" pitchFamily="34" charset="0"/>
              <a:buChar char="•"/>
            </a:pPr>
            <a:r>
              <a:rPr lang="nb-NO" sz="1400" dirty="0">
                <a:solidFill>
                  <a:schemeClr val="tx1"/>
                </a:solidFill>
              </a:rPr>
              <a:t>Veiledning rotårsaksanalyse</a:t>
            </a:r>
          </a:p>
        </p:txBody>
      </p:sp>
      <p:cxnSp>
        <p:nvCxnSpPr>
          <p:cNvPr id="27" name="Straight Arrow Connector 26">
            <a:extLst>
              <a:ext uri="{FF2B5EF4-FFF2-40B4-BE49-F238E27FC236}">
                <a16:creationId xmlns:a16="http://schemas.microsoft.com/office/drawing/2014/main" id="{3ACFECAC-3A12-4516-A1B0-7D0C6CF76055}"/>
              </a:ext>
            </a:extLst>
          </p:cNvPr>
          <p:cNvCxnSpPr>
            <a:cxnSpLocks/>
          </p:cNvCxnSpPr>
          <p:nvPr/>
        </p:nvCxnSpPr>
        <p:spPr>
          <a:xfrm flipH="1" flipV="1">
            <a:off x="7111598" y="5102522"/>
            <a:ext cx="1793900" cy="54425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1BAF2208-A3B0-4A4A-ACF3-F17B59F0CB2B}"/>
              </a:ext>
            </a:extLst>
          </p:cNvPr>
          <p:cNvSpPr/>
          <p:nvPr/>
        </p:nvSpPr>
        <p:spPr>
          <a:xfrm>
            <a:off x="9317558" y="2515423"/>
            <a:ext cx="2713419" cy="24863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Idébank – oversikt over lover og regler</a:t>
            </a:r>
          </a:p>
          <a:p>
            <a:pPr marL="285750" indent="-285750">
              <a:buFont typeface="Arial" panose="020B0604020202020204" pitchFamily="34" charset="0"/>
              <a:buChar char="•"/>
            </a:pPr>
            <a:r>
              <a:rPr lang="nb-NO" sz="1400" dirty="0">
                <a:solidFill>
                  <a:schemeClr val="tx1"/>
                </a:solidFill>
              </a:rPr>
              <a:t>Idébank – utvalgte prosesser med eksempler på mål, risiko og kontroller</a:t>
            </a:r>
          </a:p>
          <a:p>
            <a:pPr marL="285750" indent="-285750">
              <a:buFont typeface="Arial" panose="020B0604020202020204" pitchFamily="34" charset="0"/>
              <a:buChar char="•"/>
            </a:pPr>
            <a:r>
              <a:rPr lang="nb-NO" sz="1400" dirty="0">
                <a:solidFill>
                  <a:schemeClr val="tx1"/>
                </a:solidFill>
              </a:rPr>
              <a:t>Risikovurderingsverktøy</a:t>
            </a:r>
          </a:p>
          <a:p>
            <a:pPr marL="285750" indent="-285750">
              <a:buFont typeface="Arial" panose="020B0604020202020204" pitchFamily="34" charset="0"/>
              <a:buChar char="•"/>
            </a:pPr>
            <a:r>
              <a:rPr lang="nb-NO" sz="1400" dirty="0">
                <a:solidFill>
                  <a:schemeClr val="tx1"/>
                </a:solidFill>
              </a:rPr>
              <a:t>Veiledning i prosesskartlegging</a:t>
            </a:r>
          </a:p>
        </p:txBody>
      </p:sp>
      <p:cxnSp>
        <p:nvCxnSpPr>
          <p:cNvPr id="34" name="Straight Arrow Connector 33">
            <a:extLst>
              <a:ext uri="{FF2B5EF4-FFF2-40B4-BE49-F238E27FC236}">
                <a16:creationId xmlns:a16="http://schemas.microsoft.com/office/drawing/2014/main" id="{81760A79-80F5-410F-8D26-46F4E4EBB52D}"/>
              </a:ext>
            </a:extLst>
          </p:cNvPr>
          <p:cNvCxnSpPr>
            <a:cxnSpLocks/>
            <a:stCxn id="33" idx="1"/>
          </p:cNvCxnSpPr>
          <p:nvPr/>
        </p:nvCxnSpPr>
        <p:spPr>
          <a:xfrm flipH="1" flipV="1">
            <a:off x="8104358" y="3343944"/>
            <a:ext cx="1213200" cy="4146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1F494420-8492-4DF3-848F-508CB0C3D9CF}"/>
              </a:ext>
            </a:extLst>
          </p:cNvPr>
          <p:cNvSpPr/>
          <p:nvPr/>
        </p:nvSpPr>
        <p:spPr>
          <a:xfrm>
            <a:off x="8873599" y="1251839"/>
            <a:ext cx="2713419" cy="9629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Egenevaluering av internkontroller</a:t>
            </a:r>
          </a:p>
        </p:txBody>
      </p:sp>
      <p:cxnSp>
        <p:nvCxnSpPr>
          <p:cNvPr id="40" name="Straight Arrow Connector 39">
            <a:extLst>
              <a:ext uri="{FF2B5EF4-FFF2-40B4-BE49-F238E27FC236}">
                <a16:creationId xmlns:a16="http://schemas.microsoft.com/office/drawing/2014/main" id="{F92231B2-358B-413F-9741-A7AF382760D0}"/>
              </a:ext>
            </a:extLst>
          </p:cNvPr>
          <p:cNvCxnSpPr>
            <a:cxnSpLocks/>
            <a:stCxn id="39" idx="1"/>
          </p:cNvCxnSpPr>
          <p:nvPr/>
        </p:nvCxnSpPr>
        <p:spPr>
          <a:xfrm flipH="1">
            <a:off x="7482164" y="1733308"/>
            <a:ext cx="1391435" cy="21123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747F53D4-B16A-43CA-9D86-7F2AA9396FD3}"/>
              </a:ext>
            </a:extLst>
          </p:cNvPr>
          <p:cNvSpPr/>
          <p:nvPr/>
        </p:nvSpPr>
        <p:spPr>
          <a:xfrm>
            <a:off x="992911" y="5390470"/>
            <a:ext cx="4146806" cy="12085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Sjekkliste for styrings- og kontrollmiljø</a:t>
            </a:r>
          </a:p>
          <a:p>
            <a:pPr marL="285750" indent="-285750">
              <a:buFont typeface="Arial" panose="020B0604020202020204" pitchFamily="34" charset="0"/>
              <a:buChar char="•"/>
            </a:pPr>
            <a:r>
              <a:rPr lang="nb-NO" sz="1400" dirty="0">
                <a:solidFill>
                  <a:schemeClr val="tx1"/>
                </a:solidFill>
              </a:rPr>
              <a:t>Veiledning – dokumentasjon av etablert internkontroll </a:t>
            </a:r>
          </a:p>
          <a:p>
            <a:pPr marL="285750" indent="-285750">
              <a:buFont typeface="Arial" panose="020B0604020202020204" pitchFamily="34" charset="0"/>
              <a:buChar char="•"/>
            </a:pPr>
            <a:r>
              <a:rPr lang="nb-NO" sz="1400" dirty="0">
                <a:solidFill>
                  <a:schemeClr val="tx1"/>
                </a:solidFill>
              </a:rPr>
              <a:t>Veiledning – policy for internkontroll</a:t>
            </a:r>
          </a:p>
          <a:p>
            <a:pPr marL="285750" indent="-285750">
              <a:buFont typeface="Arial" panose="020B0604020202020204" pitchFamily="34" charset="0"/>
              <a:buChar char="•"/>
            </a:pPr>
            <a:r>
              <a:rPr lang="nb-NO" sz="1400" dirty="0">
                <a:solidFill>
                  <a:schemeClr val="tx1"/>
                </a:solidFill>
              </a:rPr>
              <a:t>Sjekkliste for informasjon og kommunikasjon </a:t>
            </a:r>
          </a:p>
        </p:txBody>
      </p:sp>
      <p:sp>
        <p:nvSpPr>
          <p:cNvPr id="43" name="Rectangle: Rounded Corners 42">
            <a:extLst>
              <a:ext uri="{FF2B5EF4-FFF2-40B4-BE49-F238E27FC236}">
                <a16:creationId xmlns:a16="http://schemas.microsoft.com/office/drawing/2014/main" id="{D87FC30C-BDE8-438C-9982-B489549A3E23}"/>
              </a:ext>
            </a:extLst>
          </p:cNvPr>
          <p:cNvSpPr/>
          <p:nvPr/>
        </p:nvSpPr>
        <p:spPr>
          <a:xfrm>
            <a:off x="430247" y="2664712"/>
            <a:ext cx="2713419" cy="24863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Veiledning – test av internkontroll</a:t>
            </a:r>
          </a:p>
          <a:p>
            <a:pPr marL="285750" indent="-285750">
              <a:buFont typeface="Arial" panose="020B0604020202020204" pitchFamily="34" charset="0"/>
              <a:buChar char="•"/>
            </a:pPr>
            <a:r>
              <a:rPr lang="nb-NO" sz="1400" dirty="0">
                <a:solidFill>
                  <a:schemeClr val="tx1"/>
                </a:solidFill>
              </a:rPr>
              <a:t>Veiledning – prosedyre for registrering og håndtering av avvik</a:t>
            </a:r>
          </a:p>
          <a:p>
            <a:pPr marL="285750" indent="-285750">
              <a:buFont typeface="Arial" panose="020B0604020202020204" pitchFamily="34" charset="0"/>
              <a:buChar char="•"/>
            </a:pPr>
            <a:r>
              <a:rPr lang="nb-NO" sz="1400" dirty="0">
                <a:solidFill>
                  <a:schemeClr val="tx1"/>
                </a:solidFill>
              </a:rPr>
              <a:t>Mal – registrering og håndtering av avvik</a:t>
            </a:r>
          </a:p>
        </p:txBody>
      </p:sp>
      <p:sp>
        <p:nvSpPr>
          <p:cNvPr id="44" name="Rectangle: Rounded Corners 43">
            <a:extLst>
              <a:ext uri="{FF2B5EF4-FFF2-40B4-BE49-F238E27FC236}">
                <a16:creationId xmlns:a16="http://schemas.microsoft.com/office/drawing/2014/main" id="{86F0CF94-4556-416D-B571-5EC9F193EA5E}"/>
              </a:ext>
            </a:extLst>
          </p:cNvPr>
          <p:cNvSpPr/>
          <p:nvPr/>
        </p:nvSpPr>
        <p:spPr>
          <a:xfrm>
            <a:off x="999779" y="1293238"/>
            <a:ext cx="2713419" cy="9629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nb-NO" sz="1400" dirty="0">
                <a:solidFill>
                  <a:schemeClr val="tx1"/>
                </a:solidFill>
              </a:rPr>
              <a:t>Mal – rapportering knyttet til internkontroll</a:t>
            </a:r>
          </a:p>
        </p:txBody>
      </p:sp>
      <p:cxnSp>
        <p:nvCxnSpPr>
          <p:cNvPr id="45" name="Straight Arrow Connector 44">
            <a:extLst>
              <a:ext uri="{FF2B5EF4-FFF2-40B4-BE49-F238E27FC236}">
                <a16:creationId xmlns:a16="http://schemas.microsoft.com/office/drawing/2014/main" id="{48F3A237-44FB-419F-BA7C-B5AC084FB2B0}"/>
              </a:ext>
            </a:extLst>
          </p:cNvPr>
          <p:cNvCxnSpPr>
            <a:cxnSpLocks/>
          </p:cNvCxnSpPr>
          <p:nvPr/>
        </p:nvCxnSpPr>
        <p:spPr>
          <a:xfrm flipV="1">
            <a:off x="3066314" y="4229414"/>
            <a:ext cx="1874464" cy="1192954"/>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D5FAB77-41E8-49B1-8565-45404B8EDEC9}"/>
              </a:ext>
            </a:extLst>
          </p:cNvPr>
          <p:cNvCxnSpPr>
            <a:cxnSpLocks/>
          </p:cNvCxnSpPr>
          <p:nvPr/>
        </p:nvCxnSpPr>
        <p:spPr>
          <a:xfrm flipV="1">
            <a:off x="3143666" y="3440049"/>
            <a:ext cx="984733" cy="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AA50575-CC6B-4D78-B3C5-71DE4FB7AE0A}"/>
              </a:ext>
            </a:extLst>
          </p:cNvPr>
          <p:cNvCxnSpPr>
            <a:cxnSpLocks/>
            <a:stCxn id="44" idx="3"/>
          </p:cNvCxnSpPr>
          <p:nvPr/>
        </p:nvCxnSpPr>
        <p:spPr>
          <a:xfrm>
            <a:off x="3713198" y="1774707"/>
            <a:ext cx="972000" cy="244015"/>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4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F556D-980A-442C-BE03-1290D84F1450}"/>
              </a:ext>
            </a:extLst>
          </p:cNvPr>
          <p:cNvSpPr>
            <a:spLocks noGrp="1"/>
          </p:cNvSpPr>
          <p:nvPr>
            <p:ph type="ctrTitle"/>
          </p:nvPr>
        </p:nvSpPr>
        <p:spPr/>
        <p:txBody>
          <a:bodyPr/>
          <a:lstStyle/>
          <a:p>
            <a:r>
              <a:rPr lang="nb-NO" dirty="0"/>
              <a:t>oppsummering</a:t>
            </a:r>
          </a:p>
        </p:txBody>
      </p:sp>
    </p:spTree>
    <p:extLst>
      <p:ext uri="{BB962C8B-B14F-4D97-AF65-F5344CB8AC3E}">
        <p14:creationId xmlns:p14="http://schemas.microsoft.com/office/powerpoint/2010/main" val="23876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39003A-7F94-4AC3-9D07-7C96D96321FA}"/>
              </a:ext>
            </a:extLst>
          </p:cNvPr>
          <p:cNvSpPr>
            <a:spLocks noGrp="1"/>
          </p:cNvSpPr>
          <p:nvPr>
            <p:ph type="ctrTitle"/>
          </p:nvPr>
        </p:nvSpPr>
        <p:spPr/>
        <p:txBody>
          <a:bodyPr/>
          <a:lstStyle/>
          <a:p>
            <a:r>
              <a:rPr lang="nb-NO" dirty="0"/>
              <a:t>Hva er internkontroll?</a:t>
            </a:r>
          </a:p>
        </p:txBody>
      </p:sp>
    </p:spTree>
    <p:extLst>
      <p:ext uri="{BB962C8B-B14F-4D97-AF65-F5344CB8AC3E}">
        <p14:creationId xmlns:p14="http://schemas.microsoft.com/office/powerpoint/2010/main" val="425080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15F6D3-900C-40B4-9ADF-174070F003F1}"/>
              </a:ext>
            </a:extLst>
          </p:cNvPr>
          <p:cNvSpPr>
            <a:spLocks noGrp="1"/>
          </p:cNvSpPr>
          <p:nvPr>
            <p:ph type="title"/>
          </p:nvPr>
        </p:nvSpPr>
        <p:spPr>
          <a:xfrm>
            <a:off x="536575" y="441325"/>
            <a:ext cx="11101388" cy="5129742"/>
          </a:xfrm>
        </p:spPr>
        <p:txBody>
          <a:bodyPr/>
          <a:lstStyle/>
          <a:p>
            <a:r>
              <a:rPr lang="nb-NO" sz="5400" i="1" dirty="0"/>
              <a:t>Bedre</a:t>
            </a:r>
            <a:r>
              <a:rPr lang="nb-NO" sz="5400" dirty="0"/>
              <a:t> internkontroll, ikke nødvendigvis </a:t>
            </a:r>
            <a:r>
              <a:rPr lang="nb-NO" sz="5400" i="1" dirty="0"/>
              <a:t>mer</a:t>
            </a:r>
            <a:r>
              <a:rPr lang="nb-NO" sz="5400" dirty="0"/>
              <a:t> internkontroll!</a:t>
            </a:r>
            <a:br>
              <a:rPr lang="nb-NO" sz="5400" dirty="0"/>
            </a:br>
            <a:br>
              <a:rPr lang="nb-NO" sz="5400" dirty="0"/>
            </a:br>
            <a:r>
              <a:rPr lang="nb-NO" sz="5400" dirty="0"/>
              <a:t>Ikke for </a:t>
            </a:r>
            <a:r>
              <a:rPr lang="nb-NO" sz="5400" i="1" dirty="0"/>
              <a:t>mye</a:t>
            </a:r>
            <a:r>
              <a:rPr lang="nb-NO" sz="5400" dirty="0"/>
              <a:t>, ikke for </a:t>
            </a:r>
            <a:r>
              <a:rPr lang="nb-NO" sz="5400" i="1" dirty="0"/>
              <a:t>lite</a:t>
            </a:r>
            <a:r>
              <a:rPr lang="nb-NO" sz="5400" dirty="0"/>
              <a:t> og på de </a:t>
            </a:r>
            <a:r>
              <a:rPr lang="nb-NO" sz="5400" i="1" dirty="0"/>
              <a:t>rette</a:t>
            </a:r>
            <a:r>
              <a:rPr lang="nb-NO" sz="5400" dirty="0"/>
              <a:t> stedene!</a:t>
            </a:r>
            <a:br>
              <a:rPr lang="nb-NO" dirty="0"/>
            </a:br>
            <a:endParaRPr lang="nb-NO" dirty="0"/>
          </a:p>
        </p:txBody>
      </p:sp>
    </p:spTree>
    <p:extLst>
      <p:ext uri="{BB962C8B-B14F-4D97-AF65-F5344CB8AC3E}">
        <p14:creationId xmlns:p14="http://schemas.microsoft.com/office/powerpoint/2010/main" val="15350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9CD5E-91AD-4B03-ABC0-30D704ACAF1B}"/>
              </a:ext>
            </a:extLst>
          </p:cNvPr>
          <p:cNvSpPr>
            <a:spLocks noGrp="1"/>
          </p:cNvSpPr>
          <p:nvPr>
            <p:ph type="title" idx="4294967295"/>
          </p:nvPr>
        </p:nvSpPr>
        <p:spPr>
          <a:xfrm>
            <a:off x="543719" y="441325"/>
            <a:ext cx="11104562" cy="701675"/>
          </a:xfrm>
        </p:spPr>
        <p:txBody>
          <a:bodyPr/>
          <a:lstStyle/>
          <a:p>
            <a:pPr lvl="0"/>
            <a:r>
              <a:rPr lang="nb-NO" sz="2400" dirty="0">
                <a:solidFill>
                  <a:schemeClr val="bg1"/>
                </a:solidFill>
              </a:rPr>
              <a:t>God internkontroll er en viktig forutsetning for å nå samfunnsoppdraget på en effektiv måte</a:t>
            </a:r>
          </a:p>
        </p:txBody>
      </p:sp>
      <p:sp>
        <p:nvSpPr>
          <p:cNvPr id="2" name="TextBox 1">
            <a:extLst>
              <a:ext uri="{FF2B5EF4-FFF2-40B4-BE49-F238E27FC236}">
                <a16:creationId xmlns:a16="http://schemas.microsoft.com/office/drawing/2014/main" id="{9F4D83F3-E705-4639-9096-B5831D234A9E}"/>
              </a:ext>
            </a:extLst>
          </p:cNvPr>
          <p:cNvSpPr txBox="1"/>
          <p:nvPr/>
        </p:nvSpPr>
        <p:spPr>
          <a:xfrm>
            <a:off x="683314" y="1541305"/>
            <a:ext cx="3079380" cy="369332"/>
          </a:xfrm>
          <a:prstGeom prst="rect">
            <a:avLst/>
          </a:prstGeom>
          <a:noFill/>
        </p:spPr>
        <p:txBody>
          <a:bodyPr wrap="square" rtlCol="0">
            <a:spAutoFit/>
          </a:bodyPr>
          <a:lstStyle/>
          <a:p>
            <a:pPr algn="ctr"/>
            <a:r>
              <a:rPr lang="nb-NO" dirty="0">
                <a:solidFill>
                  <a:schemeClr val="bg1"/>
                </a:solidFill>
              </a:rPr>
              <a:t>Hva er internkontroll? </a:t>
            </a:r>
          </a:p>
        </p:txBody>
      </p:sp>
      <p:grpSp>
        <p:nvGrpSpPr>
          <p:cNvPr id="37" name="Group 36">
            <a:extLst>
              <a:ext uri="{FF2B5EF4-FFF2-40B4-BE49-F238E27FC236}">
                <a16:creationId xmlns:a16="http://schemas.microsoft.com/office/drawing/2014/main" id="{3B0532D2-D902-4880-869E-BF2F3D285D22}"/>
              </a:ext>
            </a:extLst>
          </p:cNvPr>
          <p:cNvGrpSpPr/>
          <p:nvPr/>
        </p:nvGrpSpPr>
        <p:grpSpPr>
          <a:xfrm>
            <a:off x="683314" y="2227001"/>
            <a:ext cx="2949436" cy="2949436"/>
            <a:chOff x="3878894" y="1008502"/>
            <a:chExt cx="4348340" cy="4348340"/>
          </a:xfrm>
        </p:grpSpPr>
        <p:sp>
          <p:nvSpPr>
            <p:cNvPr id="38" name="Circle: Hollow 37">
              <a:extLst>
                <a:ext uri="{FF2B5EF4-FFF2-40B4-BE49-F238E27FC236}">
                  <a16:creationId xmlns:a16="http://schemas.microsoft.com/office/drawing/2014/main" id="{F2C0119E-4EFA-4503-BA9E-A8A406277534}"/>
                </a:ext>
              </a:extLst>
            </p:cNvPr>
            <p:cNvSpPr/>
            <p:nvPr/>
          </p:nvSpPr>
          <p:spPr>
            <a:xfrm>
              <a:off x="3878894" y="1008502"/>
              <a:ext cx="4348340" cy="4348340"/>
            </a:xfrm>
            <a:prstGeom prst="donut">
              <a:avLst>
                <a:gd name="adj" fmla="val 1181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39" name="Oval 38">
              <a:extLst>
                <a:ext uri="{FF2B5EF4-FFF2-40B4-BE49-F238E27FC236}">
                  <a16:creationId xmlns:a16="http://schemas.microsoft.com/office/drawing/2014/main" id="{982FF26C-04A6-4720-9A78-6AEBBE921C54}"/>
                </a:ext>
              </a:extLst>
            </p:cNvPr>
            <p:cNvSpPr/>
            <p:nvPr/>
          </p:nvSpPr>
          <p:spPr>
            <a:xfrm>
              <a:off x="4480293" y="1609900"/>
              <a:ext cx="3145544" cy="31455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40" name="Isosceles Triangle 39">
              <a:extLst>
                <a:ext uri="{FF2B5EF4-FFF2-40B4-BE49-F238E27FC236}">
                  <a16:creationId xmlns:a16="http://schemas.microsoft.com/office/drawing/2014/main" id="{478CD39C-DC0B-433D-82FA-C7C433001E43}"/>
                </a:ext>
              </a:extLst>
            </p:cNvPr>
            <p:cNvSpPr/>
            <p:nvPr/>
          </p:nvSpPr>
          <p:spPr>
            <a:xfrm>
              <a:off x="4915877" y="1908468"/>
              <a:ext cx="2274375" cy="2021271"/>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1000" b="1" dirty="0">
                  <a:solidFill>
                    <a:schemeClr val="tx1"/>
                  </a:solidFill>
                </a:rPr>
                <a:t>Virksomhet</a:t>
              </a:r>
            </a:p>
            <a:p>
              <a:pPr algn="ctr"/>
              <a:endParaRPr lang="nb-NO" sz="1000" b="1" dirty="0">
                <a:solidFill>
                  <a:schemeClr val="tx1"/>
                </a:solidFill>
              </a:endParaRPr>
            </a:p>
            <a:p>
              <a:pPr algn="ctr"/>
              <a:endParaRPr lang="nb-NO" sz="1000" b="1" dirty="0">
                <a:solidFill>
                  <a:schemeClr val="tx1"/>
                </a:solidFill>
              </a:endParaRPr>
            </a:p>
          </p:txBody>
        </p:sp>
        <p:sp>
          <p:nvSpPr>
            <p:cNvPr id="42" name="Rectangle 41">
              <a:extLst>
                <a:ext uri="{FF2B5EF4-FFF2-40B4-BE49-F238E27FC236}">
                  <a16:creationId xmlns:a16="http://schemas.microsoft.com/office/drawing/2014/main" id="{350A8EEF-91E9-40D6-8019-B4B686833101}"/>
                </a:ext>
              </a:extLst>
            </p:cNvPr>
            <p:cNvSpPr>
              <a:spLocks noChangeAspect="1"/>
            </p:cNvSpPr>
            <p:nvPr/>
          </p:nvSpPr>
          <p:spPr>
            <a:xfrm rot="1976588">
              <a:off x="6481454" y="1605964"/>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Planlegging</a:t>
              </a:r>
            </a:p>
          </p:txBody>
        </p:sp>
        <p:sp>
          <p:nvSpPr>
            <p:cNvPr id="43" name="Rectangle 42">
              <a:extLst>
                <a:ext uri="{FF2B5EF4-FFF2-40B4-BE49-F238E27FC236}">
                  <a16:creationId xmlns:a16="http://schemas.microsoft.com/office/drawing/2014/main" id="{556B5E6C-A5E7-40E4-8FA0-C0DAF659D8EC}"/>
                </a:ext>
              </a:extLst>
            </p:cNvPr>
            <p:cNvSpPr>
              <a:spLocks noChangeAspect="1"/>
            </p:cNvSpPr>
            <p:nvPr/>
          </p:nvSpPr>
          <p:spPr>
            <a:xfrm rot="19800682">
              <a:off x="4652447" y="1517271"/>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Rapportering</a:t>
              </a:r>
            </a:p>
          </p:txBody>
        </p:sp>
        <p:sp>
          <p:nvSpPr>
            <p:cNvPr id="44" name="Rectangle 43">
              <a:extLst>
                <a:ext uri="{FF2B5EF4-FFF2-40B4-BE49-F238E27FC236}">
                  <a16:creationId xmlns:a16="http://schemas.microsoft.com/office/drawing/2014/main" id="{D162F91A-1DE2-4A8A-B6E3-E76B9496A02B}"/>
                </a:ext>
              </a:extLst>
            </p:cNvPr>
            <p:cNvSpPr>
              <a:spLocks noChangeAspect="1"/>
            </p:cNvSpPr>
            <p:nvPr/>
          </p:nvSpPr>
          <p:spPr>
            <a:xfrm rot="5629585">
              <a:off x="6972314" y="3203675"/>
              <a:ext cx="1474025" cy="4115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Risikovurdering</a:t>
              </a:r>
            </a:p>
          </p:txBody>
        </p:sp>
        <p:sp>
          <p:nvSpPr>
            <p:cNvPr id="45" name="Rectangle 44">
              <a:extLst>
                <a:ext uri="{FF2B5EF4-FFF2-40B4-BE49-F238E27FC236}">
                  <a16:creationId xmlns:a16="http://schemas.microsoft.com/office/drawing/2014/main" id="{3E3E6FE5-2D3C-4292-A448-3C537961F53E}"/>
                </a:ext>
              </a:extLst>
            </p:cNvPr>
            <p:cNvSpPr>
              <a:spLocks noChangeAspect="1"/>
            </p:cNvSpPr>
            <p:nvPr/>
          </p:nvSpPr>
          <p:spPr>
            <a:xfrm rot="16200000">
              <a:off x="3602343" y="2976345"/>
              <a:ext cx="1500521" cy="3845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Oppfølging</a:t>
              </a:r>
            </a:p>
          </p:txBody>
        </p:sp>
        <p:sp>
          <p:nvSpPr>
            <p:cNvPr id="46" name="Rectangle 45">
              <a:extLst>
                <a:ext uri="{FF2B5EF4-FFF2-40B4-BE49-F238E27FC236}">
                  <a16:creationId xmlns:a16="http://schemas.microsoft.com/office/drawing/2014/main" id="{298138FC-3264-455E-93A0-5ADDC4D1FD3D}"/>
                </a:ext>
              </a:extLst>
            </p:cNvPr>
            <p:cNvSpPr>
              <a:spLocks noChangeAspect="1"/>
            </p:cNvSpPr>
            <p:nvPr/>
          </p:nvSpPr>
          <p:spPr>
            <a:xfrm rot="19958256">
              <a:off x="6039068" y="4451538"/>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50" b="1" dirty="0">
                  <a:solidFill>
                    <a:schemeClr val="bg1"/>
                  </a:solidFill>
                </a:rPr>
                <a:t>Utforming</a:t>
              </a:r>
            </a:p>
          </p:txBody>
        </p:sp>
        <p:sp>
          <p:nvSpPr>
            <p:cNvPr id="47" name="Rectangle 46">
              <a:extLst>
                <a:ext uri="{FF2B5EF4-FFF2-40B4-BE49-F238E27FC236}">
                  <a16:creationId xmlns:a16="http://schemas.microsoft.com/office/drawing/2014/main" id="{56638701-5F9E-4B79-BA81-A0F053679643}"/>
                </a:ext>
              </a:extLst>
            </p:cNvPr>
            <p:cNvSpPr>
              <a:spLocks noChangeAspect="1"/>
            </p:cNvSpPr>
            <p:nvPr/>
          </p:nvSpPr>
          <p:spPr>
            <a:xfrm rot="2107525">
              <a:off x="4377270" y="4372183"/>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50" b="1" dirty="0">
                  <a:solidFill>
                    <a:schemeClr val="bg1"/>
                  </a:solidFill>
                </a:rPr>
                <a:t>Implementering</a:t>
              </a:r>
            </a:p>
          </p:txBody>
        </p:sp>
        <p:sp>
          <p:nvSpPr>
            <p:cNvPr id="48" name="TextBox 47">
              <a:extLst>
                <a:ext uri="{FF2B5EF4-FFF2-40B4-BE49-F238E27FC236}">
                  <a16:creationId xmlns:a16="http://schemas.microsoft.com/office/drawing/2014/main" id="{735C53A5-25C5-4321-94BE-FE72F5534197}"/>
                </a:ext>
              </a:extLst>
            </p:cNvPr>
            <p:cNvSpPr txBox="1"/>
            <p:nvPr/>
          </p:nvSpPr>
          <p:spPr>
            <a:xfrm rot="18008821">
              <a:off x="4191599" y="2560836"/>
              <a:ext cx="2181042" cy="499129"/>
            </a:xfrm>
            <a:prstGeom prst="rect">
              <a:avLst/>
            </a:prstGeom>
            <a:noFill/>
          </p:spPr>
          <p:txBody>
            <a:bodyPr wrap="square" rtlCol="0">
              <a:spAutoFit/>
            </a:bodyPr>
            <a:lstStyle/>
            <a:p>
              <a:pPr algn="ctr"/>
              <a:r>
                <a:rPr lang="nb-NO" sz="800" dirty="0">
                  <a:solidFill>
                    <a:schemeClr val="bg1"/>
                  </a:solidFill>
                </a:rPr>
                <a:t>Overholdelse av lover og regler</a:t>
              </a:r>
            </a:p>
          </p:txBody>
        </p:sp>
        <p:sp>
          <p:nvSpPr>
            <p:cNvPr id="49" name="TextBox 48">
              <a:extLst>
                <a:ext uri="{FF2B5EF4-FFF2-40B4-BE49-F238E27FC236}">
                  <a16:creationId xmlns:a16="http://schemas.microsoft.com/office/drawing/2014/main" id="{9552A7F7-34E2-4931-959B-FEEC0C92E913}"/>
                </a:ext>
              </a:extLst>
            </p:cNvPr>
            <p:cNvSpPr txBox="1"/>
            <p:nvPr/>
          </p:nvSpPr>
          <p:spPr>
            <a:xfrm rot="3583366">
              <a:off x="5766967" y="2650606"/>
              <a:ext cx="2181042" cy="317628"/>
            </a:xfrm>
            <a:prstGeom prst="rect">
              <a:avLst/>
            </a:prstGeom>
            <a:noFill/>
          </p:spPr>
          <p:txBody>
            <a:bodyPr wrap="square" rtlCol="0">
              <a:spAutoFit/>
            </a:bodyPr>
            <a:lstStyle/>
            <a:p>
              <a:pPr algn="ctr"/>
              <a:r>
                <a:rPr lang="nb-NO" sz="800" dirty="0">
                  <a:solidFill>
                    <a:schemeClr val="bg1"/>
                  </a:solidFill>
                </a:rPr>
                <a:t>Målrettet og effektiv drift</a:t>
              </a:r>
            </a:p>
          </p:txBody>
        </p:sp>
        <p:sp>
          <p:nvSpPr>
            <p:cNvPr id="50" name="TextBox 49">
              <a:extLst>
                <a:ext uri="{FF2B5EF4-FFF2-40B4-BE49-F238E27FC236}">
                  <a16:creationId xmlns:a16="http://schemas.microsoft.com/office/drawing/2014/main" id="{82308B18-DBA3-4317-93DC-0FFD8AC86708}"/>
                </a:ext>
              </a:extLst>
            </p:cNvPr>
            <p:cNvSpPr txBox="1"/>
            <p:nvPr/>
          </p:nvSpPr>
          <p:spPr>
            <a:xfrm>
              <a:off x="4962544" y="3953409"/>
              <a:ext cx="2181042" cy="317628"/>
            </a:xfrm>
            <a:prstGeom prst="rect">
              <a:avLst/>
            </a:prstGeom>
            <a:noFill/>
          </p:spPr>
          <p:txBody>
            <a:bodyPr wrap="square" rtlCol="0">
              <a:spAutoFit/>
            </a:bodyPr>
            <a:lstStyle/>
            <a:p>
              <a:pPr algn="ctr"/>
              <a:r>
                <a:rPr lang="nb-NO" sz="800" dirty="0">
                  <a:solidFill>
                    <a:schemeClr val="bg1"/>
                  </a:solidFill>
                </a:rPr>
                <a:t>Pålitelig rapportering</a:t>
              </a:r>
            </a:p>
          </p:txBody>
        </p:sp>
        <p:grpSp>
          <p:nvGrpSpPr>
            <p:cNvPr id="51" name="Group 50">
              <a:extLst>
                <a:ext uri="{FF2B5EF4-FFF2-40B4-BE49-F238E27FC236}">
                  <a16:creationId xmlns:a16="http://schemas.microsoft.com/office/drawing/2014/main" id="{A13AE31E-CC89-43FA-9F10-AC13A78EB1B4}"/>
                </a:ext>
              </a:extLst>
            </p:cNvPr>
            <p:cNvGrpSpPr/>
            <p:nvPr/>
          </p:nvGrpSpPr>
          <p:grpSpPr>
            <a:xfrm>
              <a:off x="4168554" y="1040042"/>
              <a:ext cx="3769021" cy="4285260"/>
              <a:chOff x="4172192" y="1054618"/>
              <a:chExt cx="3769021" cy="4285260"/>
            </a:xfrm>
          </p:grpSpPr>
          <p:sp>
            <p:nvSpPr>
              <p:cNvPr id="52" name="Half Frame 51">
                <a:extLst>
                  <a:ext uri="{FF2B5EF4-FFF2-40B4-BE49-F238E27FC236}">
                    <a16:creationId xmlns:a16="http://schemas.microsoft.com/office/drawing/2014/main" id="{11132473-CCFD-404F-B537-77FDB98AC05E}"/>
                  </a:ext>
                </a:extLst>
              </p:cNvPr>
              <p:cNvSpPr/>
              <p:nvPr/>
            </p:nvSpPr>
            <p:spPr>
              <a:xfrm rot="15446705">
                <a:off x="7509213"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53" name="Half Frame 52">
                <a:extLst>
                  <a:ext uri="{FF2B5EF4-FFF2-40B4-BE49-F238E27FC236}">
                    <a16:creationId xmlns:a16="http://schemas.microsoft.com/office/drawing/2014/main" id="{BB550123-6C95-49EB-A690-18F15FE94249}"/>
                  </a:ext>
                </a:extLst>
              </p:cNvPr>
              <p:cNvSpPr/>
              <p:nvPr/>
            </p:nvSpPr>
            <p:spPr>
              <a:xfrm rot="11296810">
                <a:off x="7509213"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54" name="Half Frame 53">
                <a:extLst>
                  <a:ext uri="{FF2B5EF4-FFF2-40B4-BE49-F238E27FC236}">
                    <a16:creationId xmlns:a16="http://schemas.microsoft.com/office/drawing/2014/main" id="{1001FE0C-0937-43A5-A727-C07F9481E33B}"/>
                  </a:ext>
                </a:extLst>
              </p:cNvPr>
              <p:cNvSpPr/>
              <p:nvPr/>
            </p:nvSpPr>
            <p:spPr>
              <a:xfrm rot="18443273">
                <a:off x="5840702" y="490787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55" name="Half Frame 54">
                <a:extLst>
                  <a:ext uri="{FF2B5EF4-FFF2-40B4-BE49-F238E27FC236}">
                    <a16:creationId xmlns:a16="http://schemas.microsoft.com/office/drawing/2014/main" id="{99446CE4-D4FF-48B3-94D6-A15B69445C3F}"/>
                  </a:ext>
                </a:extLst>
              </p:cNvPr>
              <p:cNvSpPr/>
              <p:nvPr/>
            </p:nvSpPr>
            <p:spPr>
              <a:xfrm rot="965647">
                <a:off x="4172192"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56" name="Half Frame 55">
                <a:extLst>
                  <a:ext uri="{FF2B5EF4-FFF2-40B4-BE49-F238E27FC236}">
                    <a16:creationId xmlns:a16="http://schemas.microsoft.com/office/drawing/2014/main" id="{2D7EBE44-07C4-487B-97F8-334BA288F9CE}"/>
                  </a:ext>
                </a:extLst>
              </p:cNvPr>
              <p:cNvSpPr/>
              <p:nvPr/>
            </p:nvSpPr>
            <p:spPr>
              <a:xfrm rot="4979240">
                <a:off x="4172192"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57" name="Half Frame 56">
                <a:extLst>
                  <a:ext uri="{FF2B5EF4-FFF2-40B4-BE49-F238E27FC236}">
                    <a16:creationId xmlns:a16="http://schemas.microsoft.com/office/drawing/2014/main" id="{2BBF3962-8552-4AA5-A393-419F19B51666}"/>
                  </a:ext>
                </a:extLst>
              </p:cNvPr>
              <p:cNvSpPr/>
              <p:nvPr/>
            </p:nvSpPr>
            <p:spPr>
              <a:xfrm rot="8696294">
                <a:off x="5840702" y="105461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grpSp>
      </p:grpSp>
      <p:sp>
        <p:nvSpPr>
          <p:cNvPr id="8" name="TextBox 7">
            <a:extLst>
              <a:ext uri="{FF2B5EF4-FFF2-40B4-BE49-F238E27FC236}">
                <a16:creationId xmlns:a16="http://schemas.microsoft.com/office/drawing/2014/main" id="{EE60D13D-B794-4A72-AFED-6B5AD29F3624}"/>
              </a:ext>
            </a:extLst>
          </p:cNvPr>
          <p:cNvSpPr txBox="1"/>
          <p:nvPr/>
        </p:nvSpPr>
        <p:spPr>
          <a:xfrm>
            <a:off x="8480055" y="1541305"/>
            <a:ext cx="3079380" cy="369332"/>
          </a:xfrm>
          <a:prstGeom prst="rect">
            <a:avLst/>
          </a:prstGeom>
          <a:noFill/>
        </p:spPr>
        <p:txBody>
          <a:bodyPr wrap="square" rtlCol="0">
            <a:spAutoFit/>
          </a:bodyPr>
          <a:lstStyle/>
          <a:p>
            <a:pPr algn="ctr"/>
            <a:r>
              <a:rPr lang="nb-NO" dirty="0">
                <a:solidFill>
                  <a:schemeClr val="bg1"/>
                </a:solidFill>
              </a:rPr>
              <a:t>Hvordan kan det  gjøres?</a:t>
            </a:r>
          </a:p>
        </p:txBody>
      </p:sp>
      <p:grpSp>
        <p:nvGrpSpPr>
          <p:cNvPr id="58" name="Group 57">
            <a:extLst>
              <a:ext uri="{FF2B5EF4-FFF2-40B4-BE49-F238E27FC236}">
                <a16:creationId xmlns:a16="http://schemas.microsoft.com/office/drawing/2014/main" id="{732F32B2-E25B-4FA2-8558-01D8E6BC6339}"/>
              </a:ext>
            </a:extLst>
          </p:cNvPr>
          <p:cNvGrpSpPr/>
          <p:nvPr/>
        </p:nvGrpSpPr>
        <p:grpSpPr>
          <a:xfrm>
            <a:off x="8545027" y="2227001"/>
            <a:ext cx="2949436" cy="2949436"/>
            <a:chOff x="3878894" y="1008502"/>
            <a:chExt cx="4348340" cy="4348340"/>
          </a:xfrm>
        </p:grpSpPr>
        <p:sp>
          <p:nvSpPr>
            <p:cNvPr id="59" name="Circle: Hollow 58">
              <a:extLst>
                <a:ext uri="{FF2B5EF4-FFF2-40B4-BE49-F238E27FC236}">
                  <a16:creationId xmlns:a16="http://schemas.microsoft.com/office/drawing/2014/main" id="{452D16AA-B7FD-4FD8-87D4-E9210CE04E25}"/>
                </a:ext>
              </a:extLst>
            </p:cNvPr>
            <p:cNvSpPr/>
            <p:nvPr/>
          </p:nvSpPr>
          <p:spPr>
            <a:xfrm>
              <a:off x="3878894" y="1008502"/>
              <a:ext cx="4348340" cy="434834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60" name="Oval 59">
              <a:extLst>
                <a:ext uri="{FF2B5EF4-FFF2-40B4-BE49-F238E27FC236}">
                  <a16:creationId xmlns:a16="http://schemas.microsoft.com/office/drawing/2014/main" id="{5A06F25C-BC9B-4783-B2E6-29BDA062AE7E}"/>
                </a:ext>
              </a:extLst>
            </p:cNvPr>
            <p:cNvSpPr/>
            <p:nvPr/>
          </p:nvSpPr>
          <p:spPr>
            <a:xfrm>
              <a:off x="4480293" y="1609900"/>
              <a:ext cx="3145544" cy="314554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61" name="Isosceles Triangle 60">
              <a:extLst>
                <a:ext uri="{FF2B5EF4-FFF2-40B4-BE49-F238E27FC236}">
                  <a16:creationId xmlns:a16="http://schemas.microsoft.com/office/drawing/2014/main" id="{484840FF-1098-4539-ACBA-A1720D82FE1B}"/>
                </a:ext>
              </a:extLst>
            </p:cNvPr>
            <p:cNvSpPr/>
            <p:nvPr/>
          </p:nvSpPr>
          <p:spPr>
            <a:xfrm>
              <a:off x="4915877" y="1908468"/>
              <a:ext cx="2274375" cy="2021271"/>
            </a:xfrm>
            <a:prstGeom prst="triangle">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nb-NO" sz="900" b="1" dirty="0"/>
                <a:t>Virksomhet</a:t>
              </a:r>
            </a:p>
            <a:p>
              <a:pPr algn="ctr"/>
              <a:endParaRPr lang="nb-NO" sz="900" b="1" dirty="0"/>
            </a:p>
            <a:p>
              <a:pPr algn="ctr"/>
              <a:endParaRPr lang="nb-NO" sz="900" b="1" dirty="0"/>
            </a:p>
          </p:txBody>
        </p:sp>
        <p:sp>
          <p:nvSpPr>
            <p:cNvPr id="62" name="Rectangle 61">
              <a:extLst>
                <a:ext uri="{FF2B5EF4-FFF2-40B4-BE49-F238E27FC236}">
                  <a16:creationId xmlns:a16="http://schemas.microsoft.com/office/drawing/2014/main" id="{60215614-C01D-4AD5-BF38-8637540466FF}"/>
                </a:ext>
              </a:extLst>
            </p:cNvPr>
            <p:cNvSpPr>
              <a:spLocks noChangeAspect="1"/>
            </p:cNvSpPr>
            <p:nvPr/>
          </p:nvSpPr>
          <p:spPr>
            <a:xfrm rot="1976588">
              <a:off x="6481454" y="1605964"/>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Planlegging</a:t>
              </a:r>
            </a:p>
          </p:txBody>
        </p:sp>
        <p:sp>
          <p:nvSpPr>
            <p:cNvPr id="63" name="Rectangle 62">
              <a:extLst>
                <a:ext uri="{FF2B5EF4-FFF2-40B4-BE49-F238E27FC236}">
                  <a16:creationId xmlns:a16="http://schemas.microsoft.com/office/drawing/2014/main" id="{5A2FE8F0-F572-437D-AB1B-AFF85004EB40}"/>
                </a:ext>
              </a:extLst>
            </p:cNvPr>
            <p:cNvSpPr>
              <a:spLocks noChangeAspect="1"/>
            </p:cNvSpPr>
            <p:nvPr/>
          </p:nvSpPr>
          <p:spPr>
            <a:xfrm rot="19800682">
              <a:off x="4652447" y="1517271"/>
              <a:ext cx="1110618" cy="33822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Rapportering</a:t>
              </a:r>
            </a:p>
          </p:txBody>
        </p:sp>
        <p:sp>
          <p:nvSpPr>
            <p:cNvPr id="64" name="Rectangle 63">
              <a:extLst>
                <a:ext uri="{FF2B5EF4-FFF2-40B4-BE49-F238E27FC236}">
                  <a16:creationId xmlns:a16="http://schemas.microsoft.com/office/drawing/2014/main" id="{5C9C008F-17CD-4B05-9492-6AF5E3CBC2A4}"/>
                </a:ext>
              </a:extLst>
            </p:cNvPr>
            <p:cNvSpPr>
              <a:spLocks noChangeAspect="1"/>
            </p:cNvSpPr>
            <p:nvPr/>
          </p:nvSpPr>
          <p:spPr>
            <a:xfrm rot="5629585">
              <a:off x="6972314" y="3203675"/>
              <a:ext cx="1474025" cy="4115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Risikovurdering</a:t>
              </a:r>
            </a:p>
          </p:txBody>
        </p:sp>
        <p:sp>
          <p:nvSpPr>
            <p:cNvPr id="65" name="Rectangle 64">
              <a:extLst>
                <a:ext uri="{FF2B5EF4-FFF2-40B4-BE49-F238E27FC236}">
                  <a16:creationId xmlns:a16="http://schemas.microsoft.com/office/drawing/2014/main" id="{0D127F8F-CE37-4616-B714-8907F5CEE6CA}"/>
                </a:ext>
              </a:extLst>
            </p:cNvPr>
            <p:cNvSpPr>
              <a:spLocks noChangeAspect="1"/>
            </p:cNvSpPr>
            <p:nvPr/>
          </p:nvSpPr>
          <p:spPr>
            <a:xfrm rot="16200000">
              <a:off x="3602343" y="2976345"/>
              <a:ext cx="1500521" cy="3845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050" b="1" dirty="0">
                  <a:solidFill>
                    <a:schemeClr val="bg1"/>
                  </a:solidFill>
                </a:rPr>
                <a:t>Oppfølging</a:t>
              </a:r>
            </a:p>
          </p:txBody>
        </p:sp>
        <p:sp>
          <p:nvSpPr>
            <p:cNvPr id="66" name="Rectangle 65">
              <a:extLst>
                <a:ext uri="{FF2B5EF4-FFF2-40B4-BE49-F238E27FC236}">
                  <a16:creationId xmlns:a16="http://schemas.microsoft.com/office/drawing/2014/main" id="{BA6FD9B7-DE9D-4812-8C6C-433F560FDAD2}"/>
                </a:ext>
              </a:extLst>
            </p:cNvPr>
            <p:cNvSpPr>
              <a:spLocks noChangeAspect="1"/>
            </p:cNvSpPr>
            <p:nvPr/>
          </p:nvSpPr>
          <p:spPr>
            <a:xfrm rot="19958256">
              <a:off x="6039068" y="4451538"/>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50" b="1" dirty="0">
                  <a:solidFill>
                    <a:schemeClr val="bg1"/>
                  </a:solidFill>
                </a:rPr>
                <a:t>Utforming</a:t>
              </a:r>
            </a:p>
          </p:txBody>
        </p:sp>
        <p:sp>
          <p:nvSpPr>
            <p:cNvPr id="67" name="Rectangle 66">
              <a:extLst>
                <a:ext uri="{FF2B5EF4-FFF2-40B4-BE49-F238E27FC236}">
                  <a16:creationId xmlns:a16="http://schemas.microsoft.com/office/drawing/2014/main" id="{5FB208BC-5D77-4CF9-91AA-20778E1C51A0}"/>
                </a:ext>
              </a:extLst>
            </p:cNvPr>
            <p:cNvSpPr>
              <a:spLocks noChangeAspect="1"/>
            </p:cNvSpPr>
            <p:nvPr/>
          </p:nvSpPr>
          <p:spPr>
            <a:xfrm rot="2107525">
              <a:off x="4377270" y="4372183"/>
              <a:ext cx="1511496" cy="46873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050" b="1" dirty="0">
                  <a:solidFill>
                    <a:schemeClr val="bg1"/>
                  </a:solidFill>
                </a:rPr>
                <a:t>Implementering</a:t>
              </a:r>
            </a:p>
          </p:txBody>
        </p:sp>
        <p:sp>
          <p:nvSpPr>
            <p:cNvPr id="68" name="TextBox 67">
              <a:extLst>
                <a:ext uri="{FF2B5EF4-FFF2-40B4-BE49-F238E27FC236}">
                  <a16:creationId xmlns:a16="http://schemas.microsoft.com/office/drawing/2014/main" id="{20652012-0507-4CFC-8ED5-33C447569549}"/>
                </a:ext>
              </a:extLst>
            </p:cNvPr>
            <p:cNvSpPr txBox="1"/>
            <p:nvPr/>
          </p:nvSpPr>
          <p:spPr>
            <a:xfrm rot="18008821">
              <a:off x="4191599" y="2560836"/>
              <a:ext cx="2181042" cy="499129"/>
            </a:xfrm>
            <a:prstGeom prst="rect">
              <a:avLst/>
            </a:prstGeom>
            <a:noFill/>
          </p:spPr>
          <p:txBody>
            <a:bodyPr wrap="square" rtlCol="0">
              <a:spAutoFit/>
            </a:bodyPr>
            <a:lstStyle/>
            <a:p>
              <a:pPr algn="ctr"/>
              <a:r>
                <a:rPr lang="nb-NO" sz="800" dirty="0">
                  <a:solidFill>
                    <a:schemeClr val="bg1"/>
                  </a:solidFill>
                </a:rPr>
                <a:t>Overholdelse av lover og regler</a:t>
              </a:r>
            </a:p>
          </p:txBody>
        </p:sp>
        <p:sp>
          <p:nvSpPr>
            <p:cNvPr id="69" name="TextBox 68">
              <a:extLst>
                <a:ext uri="{FF2B5EF4-FFF2-40B4-BE49-F238E27FC236}">
                  <a16:creationId xmlns:a16="http://schemas.microsoft.com/office/drawing/2014/main" id="{807CD98B-355B-4062-85E7-6E3ED0161034}"/>
                </a:ext>
              </a:extLst>
            </p:cNvPr>
            <p:cNvSpPr txBox="1"/>
            <p:nvPr/>
          </p:nvSpPr>
          <p:spPr>
            <a:xfrm rot="3583366">
              <a:off x="5766967" y="2650606"/>
              <a:ext cx="2181042" cy="317628"/>
            </a:xfrm>
            <a:prstGeom prst="rect">
              <a:avLst/>
            </a:prstGeom>
            <a:noFill/>
          </p:spPr>
          <p:txBody>
            <a:bodyPr wrap="square" rtlCol="0">
              <a:spAutoFit/>
            </a:bodyPr>
            <a:lstStyle/>
            <a:p>
              <a:pPr algn="ctr"/>
              <a:r>
                <a:rPr lang="nb-NO" sz="800" dirty="0">
                  <a:solidFill>
                    <a:schemeClr val="bg1"/>
                  </a:solidFill>
                </a:rPr>
                <a:t>Målrettet og effektiv drift</a:t>
              </a:r>
            </a:p>
          </p:txBody>
        </p:sp>
        <p:sp>
          <p:nvSpPr>
            <p:cNvPr id="70" name="TextBox 69">
              <a:extLst>
                <a:ext uri="{FF2B5EF4-FFF2-40B4-BE49-F238E27FC236}">
                  <a16:creationId xmlns:a16="http://schemas.microsoft.com/office/drawing/2014/main" id="{C205A0E6-44CB-450C-95CF-34B3712D68DD}"/>
                </a:ext>
              </a:extLst>
            </p:cNvPr>
            <p:cNvSpPr txBox="1"/>
            <p:nvPr/>
          </p:nvSpPr>
          <p:spPr>
            <a:xfrm>
              <a:off x="4962544" y="3953409"/>
              <a:ext cx="2181042" cy="317628"/>
            </a:xfrm>
            <a:prstGeom prst="rect">
              <a:avLst/>
            </a:prstGeom>
            <a:noFill/>
          </p:spPr>
          <p:txBody>
            <a:bodyPr wrap="square" rtlCol="0">
              <a:spAutoFit/>
            </a:bodyPr>
            <a:lstStyle/>
            <a:p>
              <a:pPr algn="ctr"/>
              <a:r>
                <a:rPr lang="nb-NO" sz="800" dirty="0">
                  <a:solidFill>
                    <a:schemeClr val="bg1"/>
                  </a:solidFill>
                </a:rPr>
                <a:t>Pålitelig rapportering</a:t>
              </a:r>
            </a:p>
          </p:txBody>
        </p:sp>
        <p:grpSp>
          <p:nvGrpSpPr>
            <p:cNvPr id="71" name="Group 70">
              <a:extLst>
                <a:ext uri="{FF2B5EF4-FFF2-40B4-BE49-F238E27FC236}">
                  <a16:creationId xmlns:a16="http://schemas.microsoft.com/office/drawing/2014/main" id="{69A80546-6D8A-48DD-97AC-3037E3A56CB5}"/>
                </a:ext>
              </a:extLst>
            </p:cNvPr>
            <p:cNvGrpSpPr/>
            <p:nvPr/>
          </p:nvGrpSpPr>
          <p:grpSpPr>
            <a:xfrm>
              <a:off x="4168554" y="1040042"/>
              <a:ext cx="3769021" cy="4285260"/>
              <a:chOff x="4172192" y="1054618"/>
              <a:chExt cx="3769021" cy="4285260"/>
            </a:xfrm>
          </p:grpSpPr>
          <p:sp>
            <p:nvSpPr>
              <p:cNvPr id="72" name="Half Frame 71">
                <a:extLst>
                  <a:ext uri="{FF2B5EF4-FFF2-40B4-BE49-F238E27FC236}">
                    <a16:creationId xmlns:a16="http://schemas.microsoft.com/office/drawing/2014/main" id="{3123B4DB-2BF0-43CA-B26F-BCC5482A0B92}"/>
                  </a:ext>
                </a:extLst>
              </p:cNvPr>
              <p:cNvSpPr/>
              <p:nvPr/>
            </p:nvSpPr>
            <p:spPr>
              <a:xfrm rot="15446705">
                <a:off x="7509213"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73" name="Half Frame 72">
                <a:extLst>
                  <a:ext uri="{FF2B5EF4-FFF2-40B4-BE49-F238E27FC236}">
                    <a16:creationId xmlns:a16="http://schemas.microsoft.com/office/drawing/2014/main" id="{EEB84EBF-AC8A-48E8-AE04-15A6EA3E6C0F}"/>
                  </a:ext>
                </a:extLst>
              </p:cNvPr>
              <p:cNvSpPr/>
              <p:nvPr/>
            </p:nvSpPr>
            <p:spPr>
              <a:xfrm rot="11296810">
                <a:off x="7509213"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74" name="Half Frame 73">
                <a:extLst>
                  <a:ext uri="{FF2B5EF4-FFF2-40B4-BE49-F238E27FC236}">
                    <a16:creationId xmlns:a16="http://schemas.microsoft.com/office/drawing/2014/main" id="{0214C773-4A0E-4DA9-B94D-DCA6FD421002}"/>
                  </a:ext>
                </a:extLst>
              </p:cNvPr>
              <p:cNvSpPr/>
              <p:nvPr/>
            </p:nvSpPr>
            <p:spPr>
              <a:xfrm rot="18443273">
                <a:off x="5840702" y="490787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75" name="Half Frame 74">
                <a:extLst>
                  <a:ext uri="{FF2B5EF4-FFF2-40B4-BE49-F238E27FC236}">
                    <a16:creationId xmlns:a16="http://schemas.microsoft.com/office/drawing/2014/main" id="{BD295C21-BAD7-4B31-B9B6-B6A61C91C53A}"/>
                  </a:ext>
                </a:extLst>
              </p:cNvPr>
              <p:cNvSpPr/>
              <p:nvPr/>
            </p:nvSpPr>
            <p:spPr>
              <a:xfrm rot="965647">
                <a:off x="4172192" y="394456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76" name="Half Frame 75">
                <a:extLst>
                  <a:ext uri="{FF2B5EF4-FFF2-40B4-BE49-F238E27FC236}">
                    <a16:creationId xmlns:a16="http://schemas.microsoft.com/office/drawing/2014/main" id="{AE78E5D8-DB9B-4614-B868-110B29AF71DC}"/>
                  </a:ext>
                </a:extLst>
              </p:cNvPr>
              <p:cNvSpPr/>
              <p:nvPr/>
            </p:nvSpPr>
            <p:spPr>
              <a:xfrm rot="4979240">
                <a:off x="4172192" y="2017933"/>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sp>
            <p:nvSpPr>
              <p:cNvPr id="77" name="Half Frame 76">
                <a:extLst>
                  <a:ext uri="{FF2B5EF4-FFF2-40B4-BE49-F238E27FC236}">
                    <a16:creationId xmlns:a16="http://schemas.microsoft.com/office/drawing/2014/main" id="{073F58CA-DB64-45CA-A230-035DF33A4809}"/>
                  </a:ext>
                </a:extLst>
              </p:cNvPr>
              <p:cNvSpPr/>
              <p:nvPr/>
            </p:nvSpPr>
            <p:spPr>
              <a:xfrm rot="8696294">
                <a:off x="5840702" y="1054618"/>
                <a:ext cx="432000" cy="432000"/>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solidFill>
                    <a:schemeClr val="tx1"/>
                  </a:solidFill>
                </a:endParaRPr>
              </a:p>
            </p:txBody>
          </p:sp>
        </p:grpSp>
      </p:grpSp>
      <p:sp>
        <p:nvSpPr>
          <p:cNvPr id="6" name="TextBox 5">
            <a:extLst>
              <a:ext uri="{FF2B5EF4-FFF2-40B4-BE49-F238E27FC236}">
                <a16:creationId xmlns:a16="http://schemas.microsoft.com/office/drawing/2014/main" id="{5902B933-600D-41FE-A81C-3D6E9ABD36D1}"/>
              </a:ext>
            </a:extLst>
          </p:cNvPr>
          <p:cNvSpPr txBox="1"/>
          <p:nvPr/>
        </p:nvSpPr>
        <p:spPr>
          <a:xfrm>
            <a:off x="4534964" y="1541305"/>
            <a:ext cx="3079380" cy="369332"/>
          </a:xfrm>
          <a:prstGeom prst="rect">
            <a:avLst/>
          </a:prstGeom>
          <a:noFill/>
        </p:spPr>
        <p:txBody>
          <a:bodyPr wrap="square" rtlCol="0">
            <a:spAutoFit/>
          </a:bodyPr>
          <a:lstStyle/>
          <a:p>
            <a:pPr algn="ctr"/>
            <a:r>
              <a:rPr lang="nb-NO" dirty="0">
                <a:solidFill>
                  <a:schemeClr val="bg1"/>
                </a:solidFill>
              </a:rPr>
              <a:t>Hvor har vi det? </a:t>
            </a:r>
          </a:p>
        </p:txBody>
      </p:sp>
      <p:grpSp>
        <p:nvGrpSpPr>
          <p:cNvPr id="5" name="Group 4">
            <a:extLst>
              <a:ext uri="{FF2B5EF4-FFF2-40B4-BE49-F238E27FC236}">
                <a16:creationId xmlns:a16="http://schemas.microsoft.com/office/drawing/2014/main" id="{2A5FAC93-4F4A-406B-A78F-14F311922E5B}"/>
              </a:ext>
            </a:extLst>
          </p:cNvPr>
          <p:cNvGrpSpPr/>
          <p:nvPr/>
        </p:nvGrpSpPr>
        <p:grpSpPr>
          <a:xfrm>
            <a:off x="4447819" y="2785292"/>
            <a:ext cx="3347112" cy="1832854"/>
            <a:chOff x="549538" y="2125133"/>
            <a:chExt cx="6784989" cy="3715412"/>
          </a:xfrm>
        </p:grpSpPr>
        <p:sp>
          <p:nvSpPr>
            <p:cNvPr id="78" name="Høyre klammeparentes 10">
              <a:extLst>
                <a:ext uri="{FF2B5EF4-FFF2-40B4-BE49-F238E27FC236}">
                  <a16:creationId xmlns:a16="http://schemas.microsoft.com/office/drawing/2014/main" id="{8D3C5572-89AB-4A53-9AFA-DF8568A10C59}"/>
                </a:ext>
              </a:extLst>
            </p:cNvPr>
            <p:cNvSpPr/>
            <p:nvPr/>
          </p:nvSpPr>
          <p:spPr bwMode="auto">
            <a:xfrm rot="5400000">
              <a:off x="3511967" y="1155854"/>
              <a:ext cx="487567" cy="6412423"/>
            </a:xfrm>
            <a:prstGeom prst="rightBrace">
              <a:avLst/>
            </a:prstGeom>
            <a:noFill/>
            <a:ln w="22225" cap="flat" cmpd="sng" algn="ctr">
              <a:solidFill>
                <a:srgbClr val="C0C1BF"/>
              </a:solidFill>
              <a:prstDash val="solid"/>
            </a:ln>
            <a:effectLst/>
          </p:spPr>
          <p:txBody>
            <a:bodyPr anchor="ctr"/>
            <a:lstStyle/>
            <a:p>
              <a:pPr algn="ctr" fontAlgn="auto">
                <a:spcBef>
                  <a:spcPts val="0"/>
                </a:spcBef>
                <a:spcAft>
                  <a:spcPts val="0"/>
                </a:spcAft>
                <a:defRPr/>
              </a:pPr>
              <a:endParaRPr lang="nb-NO" sz="900" kern="0">
                <a:solidFill>
                  <a:srgbClr val="000080"/>
                </a:solidFill>
                <a:latin typeface="Calibri"/>
                <a:ea typeface="+mn-ea"/>
                <a:cs typeface="+mn-cs"/>
              </a:endParaRPr>
            </a:p>
          </p:txBody>
        </p:sp>
        <p:sp>
          <p:nvSpPr>
            <p:cNvPr id="79" name="Avrundet rektangel 12">
              <a:extLst>
                <a:ext uri="{FF2B5EF4-FFF2-40B4-BE49-F238E27FC236}">
                  <a16:creationId xmlns:a16="http://schemas.microsoft.com/office/drawing/2014/main" id="{18FD9F67-84C3-4D12-AA66-A8746521EF62}"/>
                </a:ext>
              </a:extLst>
            </p:cNvPr>
            <p:cNvSpPr/>
            <p:nvPr/>
          </p:nvSpPr>
          <p:spPr bwMode="auto">
            <a:xfrm>
              <a:off x="983110" y="4802208"/>
              <a:ext cx="5978853" cy="1038337"/>
            </a:xfrm>
            <a:prstGeom prst="roundRect">
              <a:avLst/>
            </a:prstGeom>
            <a:solidFill>
              <a:srgbClr val="141313">
                <a:lumMod val="10000"/>
                <a:lumOff val="9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nb-NO" sz="1200" b="1" kern="0" dirty="0">
                  <a:latin typeface="Arial" panose="020B0604020202020204"/>
                </a:rPr>
                <a:t>God internkontroll bidrar til kvalitet og effektivitet i prosesser og leveranser</a:t>
              </a:r>
            </a:p>
          </p:txBody>
        </p:sp>
        <p:sp>
          <p:nvSpPr>
            <p:cNvPr id="80" name="Vinkeltegn 12">
              <a:hlinkHover r:id="rId3" action="ppaction://hlinksldjump"/>
              <a:extLst>
                <a:ext uri="{FF2B5EF4-FFF2-40B4-BE49-F238E27FC236}">
                  <a16:creationId xmlns:a16="http://schemas.microsoft.com/office/drawing/2014/main" id="{62680C5F-B91D-426E-836E-E11775EE45B5}"/>
                </a:ext>
              </a:extLst>
            </p:cNvPr>
            <p:cNvSpPr/>
            <p:nvPr/>
          </p:nvSpPr>
          <p:spPr bwMode="auto">
            <a:xfrm>
              <a:off x="2726392" y="2353733"/>
              <a:ext cx="2454169" cy="1677872"/>
            </a:xfrm>
            <a:prstGeom prst="chevron">
              <a:avLst>
                <a:gd name="adj" fmla="val 20622"/>
              </a:avLst>
            </a:prstGeom>
            <a:solidFill>
              <a:schemeClr val="accent1"/>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sz="1050" b="1" i="0" u="none" strike="noStrike" kern="0" cap="none" spc="0" normalizeH="0" baseline="0" noProof="0" dirty="0">
                  <a:ln>
                    <a:noFill/>
                  </a:ln>
                  <a:solidFill>
                    <a:srgbClr val="FFFFFF"/>
                  </a:solidFill>
                  <a:effectLst/>
                  <a:uLnTx/>
                  <a:uFillTx/>
                </a:rPr>
                <a:t>Aktiviteter/</a:t>
              </a:r>
            </a:p>
            <a:p>
              <a:pPr marL="0" marR="0" lvl="0" indent="0" defTabSz="914400" eaLnBrk="1" fontAlgn="base" latinLnBrk="0" hangingPunct="1">
                <a:lnSpc>
                  <a:spcPct val="100000"/>
                </a:lnSpc>
                <a:spcBef>
                  <a:spcPct val="0"/>
                </a:spcBef>
                <a:spcAft>
                  <a:spcPct val="0"/>
                </a:spcAft>
                <a:buClrTx/>
                <a:buSzTx/>
                <a:buFontTx/>
                <a:buNone/>
                <a:tabLst/>
                <a:defRPr/>
              </a:pPr>
              <a:r>
                <a:rPr lang="nb-NO" sz="1050" b="1" kern="0" dirty="0">
                  <a:solidFill>
                    <a:srgbClr val="FFFFFF"/>
                  </a:solidFill>
                </a:rPr>
                <a:t>prosesser</a:t>
              </a:r>
              <a:endParaRPr kumimoji="0" lang="nb-NO" sz="1050" b="1" i="0" u="none" strike="noStrike" kern="0" cap="none" spc="0" normalizeH="0" baseline="0" noProof="0" dirty="0">
                <a:ln>
                  <a:noFill/>
                </a:ln>
                <a:solidFill>
                  <a:srgbClr val="FFFFFF"/>
                </a:solidFill>
                <a:effectLst/>
                <a:uLnTx/>
                <a:uFillTx/>
              </a:endParaRPr>
            </a:p>
          </p:txBody>
        </p:sp>
        <p:sp>
          <p:nvSpPr>
            <p:cNvPr id="81" name="Vinkeltegn 13">
              <a:hlinkHover r:id="rId4" action="ppaction://hlinksldjump"/>
              <a:extLst>
                <a:ext uri="{FF2B5EF4-FFF2-40B4-BE49-F238E27FC236}">
                  <a16:creationId xmlns:a16="http://schemas.microsoft.com/office/drawing/2014/main" id="{635DCA83-D415-4031-B603-9CF60358CBE5}"/>
                </a:ext>
              </a:extLst>
            </p:cNvPr>
            <p:cNvSpPr/>
            <p:nvPr/>
          </p:nvSpPr>
          <p:spPr bwMode="auto">
            <a:xfrm>
              <a:off x="4880358" y="2353733"/>
              <a:ext cx="2454169" cy="1677872"/>
            </a:xfrm>
            <a:prstGeom prst="chevron">
              <a:avLst>
                <a:gd name="adj" fmla="val 20622"/>
              </a:avLst>
            </a:prstGeom>
            <a:solidFill>
              <a:schemeClr val="accent2"/>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sz="1050" b="1" i="0" u="none" strike="noStrike" kern="0" cap="none" spc="0" normalizeH="0" baseline="0" noProof="0" dirty="0">
                  <a:ln>
                    <a:noFill/>
                  </a:ln>
                  <a:solidFill>
                    <a:srgbClr val="FFFFFF"/>
                  </a:solidFill>
                  <a:effectLst/>
                  <a:uLnTx/>
                  <a:uFillTx/>
                </a:rPr>
                <a:t>Produkter/</a:t>
              </a:r>
            </a:p>
            <a:p>
              <a:pPr marL="0" marR="0" lvl="0" indent="0" defTabSz="914400" eaLnBrk="1" fontAlgn="base" latinLnBrk="0" hangingPunct="1">
                <a:lnSpc>
                  <a:spcPct val="100000"/>
                </a:lnSpc>
                <a:spcBef>
                  <a:spcPct val="0"/>
                </a:spcBef>
                <a:spcAft>
                  <a:spcPct val="0"/>
                </a:spcAft>
                <a:buClrTx/>
                <a:buSzTx/>
                <a:buFontTx/>
                <a:buNone/>
                <a:tabLst/>
                <a:defRPr/>
              </a:pPr>
              <a:r>
                <a:rPr kumimoji="0" lang="nb-NO" sz="1050" b="1" i="0" u="none" strike="noStrike" kern="0" cap="none" spc="0" normalizeH="0" baseline="0" noProof="0" dirty="0">
                  <a:ln>
                    <a:noFill/>
                  </a:ln>
                  <a:solidFill>
                    <a:srgbClr val="FFFFFF"/>
                  </a:solidFill>
                  <a:effectLst/>
                  <a:uLnTx/>
                  <a:uFillTx/>
                </a:rPr>
                <a:t>tjenester</a:t>
              </a:r>
            </a:p>
          </p:txBody>
        </p:sp>
        <p:sp>
          <p:nvSpPr>
            <p:cNvPr id="84" name="Vinkeltegn 16">
              <a:hlinkHover r:id="rId5" action="ppaction://hlinksldjump"/>
              <a:extLst>
                <a:ext uri="{FF2B5EF4-FFF2-40B4-BE49-F238E27FC236}">
                  <a16:creationId xmlns:a16="http://schemas.microsoft.com/office/drawing/2014/main" id="{3E751B98-5B35-49F6-9B18-BE5FEFB1835A}"/>
                </a:ext>
              </a:extLst>
            </p:cNvPr>
            <p:cNvSpPr/>
            <p:nvPr/>
          </p:nvSpPr>
          <p:spPr bwMode="auto">
            <a:xfrm>
              <a:off x="572424" y="2353733"/>
              <a:ext cx="2454169" cy="1677872"/>
            </a:xfrm>
            <a:prstGeom prst="chevron">
              <a:avLst>
                <a:gd name="adj" fmla="val 20622"/>
              </a:avLst>
            </a:prstGeom>
            <a:solidFill>
              <a:schemeClr val="accent6"/>
            </a:solidFill>
            <a:ln w="9525" cap="flat" cmpd="sng" algn="ctr">
              <a:noFill/>
              <a:prstDash val="solid"/>
              <a:round/>
              <a:headEnd type="none" w="med" len="med"/>
              <a:tailEnd type="none" w="med" len="med"/>
            </a:ln>
            <a:effectLst/>
          </p:spPr>
          <p:txBody>
            <a:bodyPr vert="horz" wrap="none" lIns="251999" tIns="0" rIns="0" bIns="0" numCol="1" rtlCol="0" anchor="ctr" anchorCtr="1"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nb-NO" sz="1050" b="1" i="0" u="none" strike="noStrike" kern="0" cap="none" spc="0" normalizeH="0" baseline="0" noProof="0" dirty="0">
                  <a:ln>
                    <a:noFill/>
                  </a:ln>
                  <a:solidFill>
                    <a:srgbClr val="FFFFFF"/>
                  </a:solidFill>
                  <a:effectLst/>
                  <a:uLnTx/>
                  <a:uFillTx/>
                </a:rPr>
                <a:t>Innsats-</a:t>
              </a:r>
            </a:p>
            <a:p>
              <a:pPr marL="0" marR="0" lvl="0" indent="0" defTabSz="914400" eaLnBrk="1" fontAlgn="base" latinLnBrk="0" hangingPunct="1">
                <a:lnSpc>
                  <a:spcPct val="100000"/>
                </a:lnSpc>
                <a:spcBef>
                  <a:spcPct val="0"/>
                </a:spcBef>
                <a:spcAft>
                  <a:spcPct val="0"/>
                </a:spcAft>
                <a:buClrTx/>
                <a:buSzTx/>
                <a:buFontTx/>
                <a:buNone/>
                <a:tabLst/>
                <a:defRPr/>
              </a:pPr>
              <a:r>
                <a:rPr kumimoji="0" lang="nb-NO" sz="1050" b="1" i="0" u="none" strike="noStrike" kern="0" cap="none" spc="0" normalizeH="0" baseline="0" noProof="0" dirty="0">
                  <a:ln>
                    <a:noFill/>
                  </a:ln>
                  <a:solidFill>
                    <a:srgbClr val="FFFFFF"/>
                  </a:solidFill>
                  <a:effectLst/>
                  <a:uLnTx/>
                  <a:uFillTx/>
                </a:rPr>
                <a:t>faktorer</a:t>
              </a:r>
            </a:p>
          </p:txBody>
        </p:sp>
        <p:sp>
          <p:nvSpPr>
            <p:cNvPr id="85" name="Ellipse 1">
              <a:extLst>
                <a:ext uri="{FF2B5EF4-FFF2-40B4-BE49-F238E27FC236}">
                  <a16:creationId xmlns:a16="http://schemas.microsoft.com/office/drawing/2014/main" id="{0E1F1AD9-F760-4B48-B9C6-745EAB04C0B3}"/>
                </a:ext>
              </a:extLst>
            </p:cNvPr>
            <p:cNvSpPr/>
            <p:nvPr/>
          </p:nvSpPr>
          <p:spPr>
            <a:xfrm>
              <a:off x="549538" y="2125133"/>
              <a:ext cx="6762103" cy="21352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nb-NO" sz="900">
                <a:solidFill>
                  <a:prstClr val="white"/>
                </a:solidFill>
              </a:endParaRPr>
            </a:p>
          </p:txBody>
        </p:sp>
      </p:grpSp>
      <p:sp>
        <p:nvSpPr>
          <p:cNvPr id="82" name="TextBox 5">
            <a:extLst>
              <a:ext uri="{FF2B5EF4-FFF2-40B4-BE49-F238E27FC236}">
                <a16:creationId xmlns:a16="http://schemas.microsoft.com/office/drawing/2014/main" id="{AED57906-60C1-4DCE-B12D-3F4F4C918F05}"/>
              </a:ext>
            </a:extLst>
          </p:cNvPr>
          <p:cNvSpPr txBox="1"/>
          <p:nvPr/>
        </p:nvSpPr>
        <p:spPr>
          <a:xfrm>
            <a:off x="4531761" y="1978632"/>
            <a:ext cx="3079380" cy="369332"/>
          </a:xfrm>
          <a:prstGeom prst="rect">
            <a:avLst/>
          </a:prstGeom>
          <a:noFill/>
        </p:spPr>
        <p:txBody>
          <a:bodyPr wrap="square" rtlCol="0">
            <a:spAutoFit/>
          </a:bodyPr>
          <a:lstStyle/>
          <a:p>
            <a:pPr algn="ctr"/>
            <a:r>
              <a:rPr lang="nb-NO" dirty="0">
                <a:solidFill>
                  <a:schemeClr val="bg1"/>
                </a:solidFill>
              </a:rPr>
              <a:t>Hvorfor har vi det? </a:t>
            </a:r>
          </a:p>
        </p:txBody>
      </p:sp>
    </p:spTree>
    <p:extLst>
      <p:ext uri="{BB962C8B-B14F-4D97-AF65-F5344CB8AC3E}">
        <p14:creationId xmlns:p14="http://schemas.microsoft.com/office/powerpoint/2010/main" val="24375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D512D037-A0AA-4F2E-812A-9851D3748250}"/>
              </a:ext>
            </a:extLst>
          </p:cNvPr>
          <p:cNvGrpSpPr/>
          <p:nvPr/>
        </p:nvGrpSpPr>
        <p:grpSpPr>
          <a:xfrm>
            <a:off x="1594669" y="1143000"/>
            <a:ext cx="9080145" cy="4815878"/>
            <a:chOff x="1719393" y="1280122"/>
            <a:chExt cx="8821607" cy="4678756"/>
          </a:xfrm>
        </p:grpSpPr>
        <p:pic>
          <p:nvPicPr>
            <p:cNvPr id="3" name="Grafikk 2">
              <a:extLst>
                <a:ext uri="{FF2B5EF4-FFF2-40B4-BE49-F238E27FC236}">
                  <a16:creationId xmlns:a16="http://schemas.microsoft.com/office/drawing/2014/main" id="{D5300EFA-42B2-4D63-AD4F-696D58801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7000" y="4053878"/>
              <a:ext cx="1778000" cy="1905000"/>
            </a:xfrm>
            <a:prstGeom prst="rect">
              <a:avLst/>
            </a:prstGeom>
          </p:spPr>
        </p:pic>
        <p:pic>
          <p:nvPicPr>
            <p:cNvPr id="4" name="Grafikk 3">
              <a:extLst>
                <a:ext uri="{FF2B5EF4-FFF2-40B4-BE49-F238E27FC236}">
                  <a16:creationId xmlns:a16="http://schemas.microsoft.com/office/drawing/2014/main" id="{AE3DA2E6-2107-4739-A157-B46341A3F9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5000" y="1849509"/>
              <a:ext cx="3556000" cy="3048000"/>
            </a:xfrm>
            <a:prstGeom prst="rect">
              <a:avLst/>
            </a:prstGeom>
          </p:spPr>
        </p:pic>
        <p:pic>
          <p:nvPicPr>
            <p:cNvPr id="5" name="Grafikk 4">
              <a:extLst>
                <a:ext uri="{FF2B5EF4-FFF2-40B4-BE49-F238E27FC236}">
                  <a16:creationId xmlns:a16="http://schemas.microsoft.com/office/drawing/2014/main" id="{15A5A1AC-A3E7-49A3-B513-293A279B7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719393" y="1280122"/>
              <a:ext cx="3556000" cy="3048000"/>
            </a:xfrm>
            <a:prstGeom prst="rect">
              <a:avLst/>
            </a:prstGeom>
          </p:spPr>
        </p:pic>
        <p:sp>
          <p:nvSpPr>
            <p:cNvPr id="6" name="TekstSylinder 5">
              <a:extLst>
                <a:ext uri="{FF2B5EF4-FFF2-40B4-BE49-F238E27FC236}">
                  <a16:creationId xmlns:a16="http://schemas.microsoft.com/office/drawing/2014/main" id="{76CEC22D-BD96-4861-9B0F-0811231E33BA}"/>
                </a:ext>
              </a:extLst>
            </p:cNvPr>
            <p:cNvSpPr txBox="1"/>
            <p:nvPr/>
          </p:nvSpPr>
          <p:spPr>
            <a:xfrm>
              <a:off x="2306793" y="1809532"/>
              <a:ext cx="2381204" cy="15947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nb-NO" sz="5000" b="1" dirty="0">
                  <a:solidFill>
                    <a:schemeClr val="bg1"/>
                  </a:solidFill>
                  <a:latin typeface="Arial" panose="020B0604020202020204" pitchFamily="34" charset="0"/>
                  <a:cs typeface="Arial" panose="020B0604020202020204" pitchFamily="34" charset="0"/>
                  <a:sym typeface="Helvetica Light"/>
                </a:rPr>
                <a:t>Intern-</a:t>
              </a:r>
            </a:p>
            <a:p>
              <a:pPr marL="0" marR="0" indent="0" algn="ctr" defTabSz="584200" rtl="0" fontAlgn="auto" latinLnBrk="0" hangingPunct="0">
                <a:lnSpc>
                  <a:spcPct val="100000"/>
                </a:lnSpc>
                <a:spcBef>
                  <a:spcPts val="0"/>
                </a:spcBef>
                <a:spcAft>
                  <a:spcPts val="0"/>
                </a:spcAft>
                <a:buClrTx/>
                <a:buSzTx/>
                <a:buFontTx/>
                <a:buNone/>
                <a:tabLst/>
              </a:pPr>
              <a:r>
                <a:rPr lang="nb-NO" sz="5000" b="1" dirty="0">
                  <a:solidFill>
                    <a:schemeClr val="bg1"/>
                  </a:solidFill>
                  <a:latin typeface="Arial" panose="020B0604020202020204" pitchFamily="34" charset="0"/>
                  <a:cs typeface="Arial" panose="020B0604020202020204" pitchFamily="34" charset="0"/>
                  <a:sym typeface="Helvetica Light"/>
                </a:rPr>
                <a:t>kontroll</a:t>
              </a:r>
              <a:endParaRPr kumimoji="0" lang="nb-NO"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endParaRPr>
            </a:p>
          </p:txBody>
        </p:sp>
        <p:sp>
          <p:nvSpPr>
            <p:cNvPr id="7" name="TekstSylinder 6">
              <a:extLst>
                <a:ext uri="{FF2B5EF4-FFF2-40B4-BE49-F238E27FC236}">
                  <a16:creationId xmlns:a16="http://schemas.microsoft.com/office/drawing/2014/main" id="{3EBA46A8-E2D8-4C10-9B60-B7F65FC61F3B}"/>
                </a:ext>
              </a:extLst>
            </p:cNvPr>
            <p:cNvSpPr txBox="1"/>
            <p:nvPr/>
          </p:nvSpPr>
          <p:spPr>
            <a:xfrm>
              <a:off x="7519871" y="2732537"/>
              <a:ext cx="248625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b-NO"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Ledelse</a:t>
              </a:r>
            </a:p>
          </p:txBody>
        </p:sp>
      </p:grpSp>
    </p:spTree>
    <p:extLst>
      <p:ext uri="{BB962C8B-B14F-4D97-AF65-F5344CB8AC3E}">
        <p14:creationId xmlns:p14="http://schemas.microsoft.com/office/powerpoint/2010/main" val="2813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4">
            <a:extLst>
              <a:ext uri="{FF2B5EF4-FFF2-40B4-BE49-F238E27FC236}">
                <a16:creationId xmlns:a16="http://schemas.microsoft.com/office/drawing/2014/main" id="{3D122BCF-4A8B-4302-A211-8712D76824D6}"/>
              </a:ext>
            </a:extLst>
          </p:cNvPr>
          <p:cNvSpPr>
            <a:spLocks noGrp="1"/>
          </p:cNvSpPr>
          <p:nvPr>
            <p:ph type="title" idx="4294967295"/>
          </p:nvPr>
        </p:nvSpPr>
        <p:spPr>
          <a:xfrm>
            <a:off x="1519238" y="441325"/>
            <a:ext cx="10022221" cy="1148952"/>
          </a:xfrm>
        </p:spPr>
        <p:txBody>
          <a:bodyPr/>
          <a:lstStyle/>
          <a:p>
            <a:r>
              <a:rPr lang="nb-NO" sz="2400" dirty="0"/>
              <a:t>Syv kjennetegn på god internkontroll – interkontroll oppsummert</a:t>
            </a:r>
          </a:p>
        </p:txBody>
      </p:sp>
      <p:grpSp>
        <p:nvGrpSpPr>
          <p:cNvPr id="15" name="Group 14">
            <a:extLst>
              <a:ext uri="{FF2B5EF4-FFF2-40B4-BE49-F238E27FC236}">
                <a16:creationId xmlns:a16="http://schemas.microsoft.com/office/drawing/2014/main" id="{1F4FF215-F7B6-4EA7-8293-CF5CFA4CCD10}"/>
              </a:ext>
            </a:extLst>
          </p:cNvPr>
          <p:cNvGrpSpPr/>
          <p:nvPr/>
        </p:nvGrpSpPr>
        <p:grpSpPr>
          <a:xfrm>
            <a:off x="650542" y="1855744"/>
            <a:ext cx="3471743" cy="1413216"/>
            <a:chOff x="650542" y="1383304"/>
            <a:chExt cx="3471743" cy="1413216"/>
          </a:xfrm>
        </p:grpSpPr>
        <p:sp>
          <p:nvSpPr>
            <p:cNvPr id="5" name="Oval 4">
              <a:extLst>
                <a:ext uri="{FF2B5EF4-FFF2-40B4-BE49-F238E27FC236}">
                  <a16:creationId xmlns:a16="http://schemas.microsoft.com/office/drawing/2014/main" id="{F2B30771-192B-4515-AD6C-CBA5C0D4CF69}"/>
                </a:ext>
              </a:extLst>
            </p:cNvPr>
            <p:cNvSpPr/>
            <p:nvPr/>
          </p:nvSpPr>
          <p:spPr>
            <a:xfrm>
              <a:off x="2011507" y="1383304"/>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1</a:t>
              </a:r>
            </a:p>
          </p:txBody>
        </p:sp>
        <p:sp>
          <p:nvSpPr>
            <p:cNvPr id="6" name="Rectangle: Rounded Corners 5">
              <a:extLst>
                <a:ext uri="{FF2B5EF4-FFF2-40B4-BE49-F238E27FC236}">
                  <a16:creationId xmlns:a16="http://schemas.microsoft.com/office/drawing/2014/main" id="{6FF7404B-F903-474E-8AAA-C6BC9BD310E0}"/>
                </a:ext>
              </a:extLst>
            </p:cNvPr>
            <p:cNvSpPr/>
            <p:nvPr/>
          </p:nvSpPr>
          <p:spPr>
            <a:xfrm>
              <a:off x="650542" y="2298640"/>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Ledelsesforankret</a:t>
              </a:r>
              <a:endParaRPr lang="nb-NO" sz="1600" b="1" dirty="0">
                <a:solidFill>
                  <a:schemeClr val="tx1"/>
                </a:solidFill>
              </a:endParaRPr>
            </a:p>
          </p:txBody>
        </p:sp>
      </p:grpSp>
      <p:grpSp>
        <p:nvGrpSpPr>
          <p:cNvPr id="16" name="Group 15">
            <a:extLst>
              <a:ext uri="{FF2B5EF4-FFF2-40B4-BE49-F238E27FC236}">
                <a16:creationId xmlns:a16="http://schemas.microsoft.com/office/drawing/2014/main" id="{69B70A66-BCB2-4E12-B47F-8A2A039E28BC}"/>
              </a:ext>
            </a:extLst>
          </p:cNvPr>
          <p:cNvGrpSpPr/>
          <p:nvPr/>
        </p:nvGrpSpPr>
        <p:grpSpPr>
          <a:xfrm>
            <a:off x="4360129" y="1855744"/>
            <a:ext cx="3471743" cy="1413216"/>
            <a:chOff x="4360129" y="1383304"/>
            <a:chExt cx="3471743" cy="1413216"/>
          </a:xfrm>
        </p:grpSpPr>
        <p:sp>
          <p:nvSpPr>
            <p:cNvPr id="49" name="Oval 48">
              <a:extLst>
                <a:ext uri="{FF2B5EF4-FFF2-40B4-BE49-F238E27FC236}">
                  <a16:creationId xmlns:a16="http://schemas.microsoft.com/office/drawing/2014/main" id="{9FA3AC99-1EEC-4BF8-93B0-9468C30668DC}"/>
                </a:ext>
              </a:extLst>
            </p:cNvPr>
            <p:cNvSpPr/>
            <p:nvPr/>
          </p:nvSpPr>
          <p:spPr>
            <a:xfrm>
              <a:off x="5721094" y="1383304"/>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2</a:t>
              </a:r>
            </a:p>
          </p:txBody>
        </p:sp>
        <p:sp>
          <p:nvSpPr>
            <p:cNvPr id="48" name="Rectangle: Rounded Corners 47">
              <a:extLst>
                <a:ext uri="{FF2B5EF4-FFF2-40B4-BE49-F238E27FC236}">
                  <a16:creationId xmlns:a16="http://schemas.microsoft.com/office/drawing/2014/main" id="{B5173BC5-5B52-415F-959C-DB62841D5D76}"/>
                </a:ext>
              </a:extLst>
            </p:cNvPr>
            <p:cNvSpPr/>
            <p:nvPr/>
          </p:nvSpPr>
          <p:spPr>
            <a:xfrm>
              <a:off x="4360129" y="2298640"/>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Tilpasset virksomhetens egenart, risiko og vesentlighet</a:t>
              </a:r>
            </a:p>
          </p:txBody>
        </p:sp>
      </p:grpSp>
      <p:grpSp>
        <p:nvGrpSpPr>
          <p:cNvPr id="17" name="Group 16">
            <a:extLst>
              <a:ext uri="{FF2B5EF4-FFF2-40B4-BE49-F238E27FC236}">
                <a16:creationId xmlns:a16="http://schemas.microsoft.com/office/drawing/2014/main" id="{E56574B4-E933-4D82-A89C-E3CC32D00F15}"/>
              </a:ext>
            </a:extLst>
          </p:cNvPr>
          <p:cNvGrpSpPr/>
          <p:nvPr/>
        </p:nvGrpSpPr>
        <p:grpSpPr>
          <a:xfrm>
            <a:off x="8069716" y="1855744"/>
            <a:ext cx="3471743" cy="1413216"/>
            <a:chOff x="8069716" y="1383304"/>
            <a:chExt cx="3471743" cy="1413216"/>
          </a:xfrm>
        </p:grpSpPr>
        <p:sp>
          <p:nvSpPr>
            <p:cNvPr id="51" name="Rectangle: Rounded Corners 50">
              <a:extLst>
                <a:ext uri="{FF2B5EF4-FFF2-40B4-BE49-F238E27FC236}">
                  <a16:creationId xmlns:a16="http://schemas.microsoft.com/office/drawing/2014/main" id="{06DB65CC-75EE-4879-9B36-BD17815D33B2}"/>
                </a:ext>
              </a:extLst>
            </p:cNvPr>
            <p:cNvSpPr/>
            <p:nvPr/>
          </p:nvSpPr>
          <p:spPr>
            <a:xfrm>
              <a:off x="8069716" y="2298640"/>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Tydeliggjort ansvar, myndighet og rolle	</a:t>
              </a:r>
            </a:p>
          </p:txBody>
        </p:sp>
        <p:sp>
          <p:nvSpPr>
            <p:cNvPr id="52" name="Oval 51">
              <a:extLst>
                <a:ext uri="{FF2B5EF4-FFF2-40B4-BE49-F238E27FC236}">
                  <a16:creationId xmlns:a16="http://schemas.microsoft.com/office/drawing/2014/main" id="{A0CB603C-0236-4930-88AB-11D54C6F17CE}"/>
                </a:ext>
              </a:extLst>
            </p:cNvPr>
            <p:cNvSpPr/>
            <p:nvPr/>
          </p:nvSpPr>
          <p:spPr>
            <a:xfrm>
              <a:off x="9430681" y="1383304"/>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3</a:t>
              </a:r>
            </a:p>
          </p:txBody>
        </p:sp>
      </p:grpSp>
      <p:grpSp>
        <p:nvGrpSpPr>
          <p:cNvPr id="20" name="Group 19">
            <a:extLst>
              <a:ext uri="{FF2B5EF4-FFF2-40B4-BE49-F238E27FC236}">
                <a16:creationId xmlns:a16="http://schemas.microsoft.com/office/drawing/2014/main" id="{295AD26F-6544-4F3D-A9DC-D1F7B73DA545}"/>
              </a:ext>
            </a:extLst>
          </p:cNvPr>
          <p:cNvGrpSpPr/>
          <p:nvPr/>
        </p:nvGrpSpPr>
        <p:grpSpPr>
          <a:xfrm>
            <a:off x="650542" y="3516810"/>
            <a:ext cx="3471743" cy="1481978"/>
            <a:chOff x="650542" y="3044370"/>
            <a:chExt cx="3471743" cy="1481978"/>
          </a:xfrm>
        </p:grpSpPr>
        <p:sp>
          <p:nvSpPr>
            <p:cNvPr id="54" name="Rectangle: Rounded Corners 53">
              <a:extLst>
                <a:ext uri="{FF2B5EF4-FFF2-40B4-BE49-F238E27FC236}">
                  <a16:creationId xmlns:a16="http://schemas.microsoft.com/office/drawing/2014/main" id="{D2205CA2-0448-4AB5-B00D-6B36CB53C2FB}"/>
                </a:ext>
              </a:extLst>
            </p:cNvPr>
            <p:cNvSpPr/>
            <p:nvPr/>
          </p:nvSpPr>
          <p:spPr>
            <a:xfrm>
              <a:off x="650542" y="4028468"/>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Integrert i virksomhetens styring, prosesser og aktiviteter</a:t>
              </a:r>
              <a:endParaRPr lang="nb-NO" sz="1600" b="1" dirty="0">
                <a:solidFill>
                  <a:schemeClr val="tx1"/>
                </a:solidFill>
              </a:endParaRPr>
            </a:p>
          </p:txBody>
        </p:sp>
        <p:sp>
          <p:nvSpPr>
            <p:cNvPr id="55" name="Oval 54">
              <a:extLst>
                <a:ext uri="{FF2B5EF4-FFF2-40B4-BE49-F238E27FC236}">
                  <a16:creationId xmlns:a16="http://schemas.microsoft.com/office/drawing/2014/main" id="{680EE784-3954-4086-A65D-D0BB861F8213}"/>
                </a:ext>
              </a:extLst>
            </p:cNvPr>
            <p:cNvSpPr/>
            <p:nvPr/>
          </p:nvSpPr>
          <p:spPr>
            <a:xfrm>
              <a:off x="2011507" y="3044370"/>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4</a:t>
              </a:r>
            </a:p>
          </p:txBody>
        </p:sp>
      </p:grpSp>
      <p:grpSp>
        <p:nvGrpSpPr>
          <p:cNvPr id="19" name="Group 18">
            <a:extLst>
              <a:ext uri="{FF2B5EF4-FFF2-40B4-BE49-F238E27FC236}">
                <a16:creationId xmlns:a16="http://schemas.microsoft.com/office/drawing/2014/main" id="{EAB2E1CC-075D-4DC7-B4F3-1F816AA23E33}"/>
              </a:ext>
            </a:extLst>
          </p:cNvPr>
          <p:cNvGrpSpPr/>
          <p:nvPr/>
        </p:nvGrpSpPr>
        <p:grpSpPr>
          <a:xfrm>
            <a:off x="4360129" y="3516810"/>
            <a:ext cx="3471743" cy="1481978"/>
            <a:chOff x="4360129" y="3044370"/>
            <a:chExt cx="3471743" cy="1481978"/>
          </a:xfrm>
        </p:grpSpPr>
        <p:sp>
          <p:nvSpPr>
            <p:cNvPr id="57" name="Rectangle: Rounded Corners 56">
              <a:extLst>
                <a:ext uri="{FF2B5EF4-FFF2-40B4-BE49-F238E27FC236}">
                  <a16:creationId xmlns:a16="http://schemas.microsoft.com/office/drawing/2014/main" id="{B70899EC-5A86-4762-B64B-5E72744EF72F}"/>
                </a:ext>
              </a:extLst>
            </p:cNvPr>
            <p:cNvSpPr/>
            <p:nvPr/>
          </p:nvSpPr>
          <p:spPr>
            <a:xfrm>
              <a:off x="4360129" y="4028468"/>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Formalisering og dokumentert, kommunisert og tilgjengeliggjort	</a:t>
              </a:r>
            </a:p>
          </p:txBody>
        </p:sp>
        <p:sp>
          <p:nvSpPr>
            <p:cNvPr id="58" name="Oval 57">
              <a:extLst>
                <a:ext uri="{FF2B5EF4-FFF2-40B4-BE49-F238E27FC236}">
                  <a16:creationId xmlns:a16="http://schemas.microsoft.com/office/drawing/2014/main" id="{057D6336-304A-4303-A8AD-A77DB57B937A}"/>
                </a:ext>
              </a:extLst>
            </p:cNvPr>
            <p:cNvSpPr/>
            <p:nvPr/>
          </p:nvSpPr>
          <p:spPr>
            <a:xfrm>
              <a:off x="5721094" y="3044370"/>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5</a:t>
              </a:r>
            </a:p>
          </p:txBody>
        </p:sp>
      </p:grpSp>
      <p:grpSp>
        <p:nvGrpSpPr>
          <p:cNvPr id="18" name="Group 17">
            <a:extLst>
              <a:ext uri="{FF2B5EF4-FFF2-40B4-BE49-F238E27FC236}">
                <a16:creationId xmlns:a16="http://schemas.microsoft.com/office/drawing/2014/main" id="{FEAFEFB9-28F3-4F9A-8255-E0E45C7520BE}"/>
              </a:ext>
            </a:extLst>
          </p:cNvPr>
          <p:cNvGrpSpPr/>
          <p:nvPr/>
        </p:nvGrpSpPr>
        <p:grpSpPr>
          <a:xfrm>
            <a:off x="8069716" y="3516810"/>
            <a:ext cx="3471743" cy="1481978"/>
            <a:chOff x="8069716" y="3044370"/>
            <a:chExt cx="3471743" cy="1481978"/>
          </a:xfrm>
        </p:grpSpPr>
        <p:sp>
          <p:nvSpPr>
            <p:cNvPr id="60" name="Rectangle: Rounded Corners 59">
              <a:extLst>
                <a:ext uri="{FF2B5EF4-FFF2-40B4-BE49-F238E27FC236}">
                  <a16:creationId xmlns:a16="http://schemas.microsoft.com/office/drawing/2014/main" id="{43C977F4-A5F7-4EA6-B564-AD1E97DFBCFF}"/>
                </a:ext>
              </a:extLst>
            </p:cNvPr>
            <p:cNvSpPr/>
            <p:nvPr/>
          </p:nvSpPr>
          <p:spPr>
            <a:xfrm>
              <a:off x="8069716" y="4028468"/>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Etterlevd og systematisk fulgt opp</a:t>
              </a:r>
            </a:p>
          </p:txBody>
        </p:sp>
        <p:sp>
          <p:nvSpPr>
            <p:cNvPr id="61" name="Oval 60">
              <a:extLst>
                <a:ext uri="{FF2B5EF4-FFF2-40B4-BE49-F238E27FC236}">
                  <a16:creationId xmlns:a16="http://schemas.microsoft.com/office/drawing/2014/main" id="{EAC81662-4CD9-436D-9166-F1C117AC6461}"/>
                </a:ext>
              </a:extLst>
            </p:cNvPr>
            <p:cNvSpPr/>
            <p:nvPr/>
          </p:nvSpPr>
          <p:spPr>
            <a:xfrm>
              <a:off x="9430681" y="3044370"/>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6</a:t>
              </a:r>
            </a:p>
          </p:txBody>
        </p:sp>
      </p:grpSp>
      <p:grpSp>
        <p:nvGrpSpPr>
          <p:cNvPr id="21" name="Group 20">
            <a:extLst>
              <a:ext uri="{FF2B5EF4-FFF2-40B4-BE49-F238E27FC236}">
                <a16:creationId xmlns:a16="http://schemas.microsoft.com/office/drawing/2014/main" id="{B3B44A29-2105-4172-B5A7-D19041464C3F}"/>
              </a:ext>
            </a:extLst>
          </p:cNvPr>
          <p:cNvGrpSpPr/>
          <p:nvPr/>
        </p:nvGrpSpPr>
        <p:grpSpPr>
          <a:xfrm>
            <a:off x="650542" y="5246637"/>
            <a:ext cx="3471743" cy="1430834"/>
            <a:chOff x="650542" y="4774197"/>
            <a:chExt cx="3471743" cy="1430834"/>
          </a:xfrm>
        </p:grpSpPr>
        <p:sp>
          <p:nvSpPr>
            <p:cNvPr id="63" name="Rectangle: Rounded Corners 62">
              <a:extLst>
                <a:ext uri="{FF2B5EF4-FFF2-40B4-BE49-F238E27FC236}">
                  <a16:creationId xmlns:a16="http://schemas.microsoft.com/office/drawing/2014/main" id="{630A26A9-DFC5-4CBD-A0FB-49E16ECC45CE}"/>
                </a:ext>
              </a:extLst>
            </p:cNvPr>
            <p:cNvSpPr/>
            <p:nvPr/>
          </p:nvSpPr>
          <p:spPr>
            <a:xfrm>
              <a:off x="650542" y="5707151"/>
              <a:ext cx="3471743" cy="497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45720" rIns="91440" bIns="45720" numCol="1" spcCol="0" rtlCol="0" fromWordArt="0" anchor="ctr" anchorCtr="0" forceAA="0" compatLnSpc="1">
              <a:prstTxWarp prst="textNoShape">
                <a:avLst/>
              </a:prstTxWarp>
              <a:noAutofit/>
            </a:bodyPr>
            <a:lstStyle/>
            <a:p>
              <a:pPr algn="ctr"/>
              <a:r>
                <a:rPr lang="nb-NO" sz="1600" dirty="0">
                  <a:solidFill>
                    <a:schemeClr val="tx1"/>
                  </a:solidFill>
                </a:rPr>
                <a:t>Enhetlig og helhetlig	</a:t>
              </a:r>
            </a:p>
          </p:txBody>
        </p:sp>
        <p:sp>
          <p:nvSpPr>
            <p:cNvPr id="64" name="Oval 63">
              <a:extLst>
                <a:ext uri="{FF2B5EF4-FFF2-40B4-BE49-F238E27FC236}">
                  <a16:creationId xmlns:a16="http://schemas.microsoft.com/office/drawing/2014/main" id="{4912D800-11FB-4535-A05F-216060772521}"/>
                </a:ext>
              </a:extLst>
            </p:cNvPr>
            <p:cNvSpPr/>
            <p:nvPr/>
          </p:nvSpPr>
          <p:spPr>
            <a:xfrm>
              <a:off x="2011507" y="4774197"/>
              <a:ext cx="749812" cy="8004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600" b="1" dirty="0"/>
                <a:t>7</a:t>
              </a:r>
            </a:p>
          </p:txBody>
        </p:sp>
      </p:grpSp>
    </p:spTree>
    <p:extLst>
      <p:ext uri="{BB962C8B-B14F-4D97-AF65-F5344CB8AC3E}">
        <p14:creationId xmlns:p14="http://schemas.microsoft.com/office/powerpoint/2010/main" val="7872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486F2B52-2FBC-45DA-BC2C-CB02DCA6CA26}"/>
              </a:ext>
            </a:extLst>
          </p:cNvPr>
          <p:cNvSpPr>
            <a:spLocks noGrp="1"/>
          </p:cNvSpPr>
          <p:nvPr>
            <p:ph type="title"/>
          </p:nvPr>
        </p:nvSpPr>
        <p:spPr>
          <a:xfrm>
            <a:off x="533401" y="441325"/>
            <a:ext cx="6967538" cy="701675"/>
          </a:xfrm>
        </p:spPr>
        <p:txBody>
          <a:bodyPr/>
          <a:lstStyle/>
          <a:p>
            <a:r>
              <a:rPr lang="nb-NO" dirty="0"/>
              <a:t>Vil du vite mer?</a:t>
            </a:r>
            <a:r>
              <a:rPr lang="nb-NO" dirty="0">
                <a:solidFill>
                  <a:srgbClr val="FF0000"/>
                </a:solidFill>
              </a:rPr>
              <a:t> </a:t>
            </a:r>
            <a:endParaRPr lang="nb-NO" dirty="0"/>
          </a:p>
        </p:txBody>
      </p:sp>
      <p:sp>
        <p:nvSpPr>
          <p:cNvPr id="6" name="TextBox 17">
            <a:extLst>
              <a:ext uri="{FF2B5EF4-FFF2-40B4-BE49-F238E27FC236}">
                <a16:creationId xmlns:a16="http://schemas.microsoft.com/office/drawing/2014/main" id="{2481666E-94A4-4329-95C6-0D9F991CEAE3}"/>
              </a:ext>
            </a:extLst>
          </p:cNvPr>
          <p:cNvSpPr txBox="1"/>
          <p:nvPr/>
        </p:nvSpPr>
        <p:spPr>
          <a:xfrm>
            <a:off x="686706" y="1379211"/>
            <a:ext cx="3147391" cy="461665"/>
          </a:xfrm>
          <a:prstGeom prst="rect">
            <a:avLst/>
          </a:prstGeom>
          <a:noFill/>
        </p:spPr>
        <p:txBody>
          <a:bodyPr wrap="square" rtlCol="0">
            <a:spAutoFit/>
          </a:bodyPr>
          <a:lstStyle/>
          <a:p>
            <a:r>
              <a:rPr lang="nb-NO" sz="1200" i="1" dirty="0"/>
              <a:t>Veileder i internkontroll for medarbeidere og ledere</a:t>
            </a:r>
          </a:p>
        </p:txBody>
      </p:sp>
      <p:sp>
        <p:nvSpPr>
          <p:cNvPr id="7" name="TextBox 11">
            <a:extLst>
              <a:ext uri="{FF2B5EF4-FFF2-40B4-BE49-F238E27FC236}">
                <a16:creationId xmlns:a16="http://schemas.microsoft.com/office/drawing/2014/main" id="{B5EB8CC7-2167-4F65-B8FC-A41F895BA746}"/>
              </a:ext>
            </a:extLst>
          </p:cNvPr>
          <p:cNvSpPr txBox="1"/>
          <p:nvPr/>
        </p:nvSpPr>
        <p:spPr>
          <a:xfrm>
            <a:off x="4175759" y="1379211"/>
            <a:ext cx="3147391" cy="461665"/>
          </a:xfrm>
          <a:prstGeom prst="rect">
            <a:avLst/>
          </a:prstGeom>
          <a:noFill/>
        </p:spPr>
        <p:txBody>
          <a:bodyPr wrap="square" rtlCol="0">
            <a:spAutoFit/>
          </a:bodyPr>
          <a:lstStyle/>
          <a:p>
            <a:r>
              <a:rPr lang="nb-NO" sz="1200" i="1" dirty="0"/>
              <a:t>Veileder i internkontroll – en kortversjon som er lagd spesielt for ledere</a:t>
            </a:r>
          </a:p>
        </p:txBody>
      </p:sp>
      <p:pic>
        <p:nvPicPr>
          <p:cNvPr id="10" name="Picture 2" descr="C:\Users\0-inbb\AppData\Local\Microsoft\Windows\Temporary Internet Files\Content.Outlook\V7IDSQ9E\Forside veileder.jpg">
            <a:hlinkClick r:id="rId3"/>
            <a:extLst>
              <a:ext uri="{FF2B5EF4-FFF2-40B4-BE49-F238E27FC236}">
                <a16:creationId xmlns:a16="http://schemas.microsoft.com/office/drawing/2014/main" id="{C5EA19D2-BF32-4219-AA03-BD15FBB62D6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24091" y="1944015"/>
            <a:ext cx="1272620"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5" descr="C:\Users\0-inbb\AppData\Local\Microsoft\Windows\Temporary Internet Files\Content.Outlook\V7IDSQ9E\Forside Ledersammendrag.jpg">
            <a:hlinkClick r:id="rId5"/>
            <a:extLst>
              <a:ext uri="{FF2B5EF4-FFF2-40B4-BE49-F238E27FC236}">
                <a16:creationId xmlns:a16="http://schemas.microsoft.com/office/drawing/2014/main" id="{5E914B5E-ED47-44F7-AA39-3157817A1B5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12885" y="1944015"/>
            <a:ext cx="1273139"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32F8B3A-E556-4B48-AB80-19DABAC9CB83}"/>
              </a:ext>
            </a:extLst>
          </p:cNvPr>
          <p:cNvSpPr txBox="1"/>
          <p:nvPr/>
        </p:nvSpPr>
        <p:spPr>
          <a:xfrm>
            <a:off x="8368441" y="1379211"/>
            <a:ext cx="3147391" cy="307777"/>
          </a:xfrm>
          <a:prstGeom prst="rect">
            <a:avLst/>
          </a:prstGeom>
          <a:noFill/>
        </p:spPr>
        <p:txBody>
          <a:bodyPr wrap="square" rtlCol="0">
            <a:spAutoFit/>
          </a:bodyPr>
          <a:lstStyle/>
          <a:p>
            <a:r>
              <a:rPr lang="nb-NO" sz="1400" i="1" dirty="0">
                <a:solidFill>
                  <a:schemeClr val="bg1"/>
                </a:solidFill>
              </a:rPr>
              <a:t>Les mer om internkontroll på dfo.no</a:t>
            </a:r>
          </a:p>
        </p:txBody>
      </p:sp>
      <p:pic>
        <p:nvPicPr>
          <p:cNvPr id="15" name="Picture 1">
            <a:hlinkClick r:id="rId7"/>
            <a:extLst>
              <a:ext uri="{FF2B5EF4-FFF2-40B4-BE49-F238E27FC236}">
                <a16:creationId xmlns:a16="http://schemas.microsoft.com/office/drawing/2014/main" id="{889249B7-B3AA-4454-A87F-CA3F8BA939E3}"/>
              </a:ext>
            </a:extLst>
          </p:cNvPr>
          <p:cNvPicPr>
            <a:picLocks noChangeAspect="1"/>
          </p:cNvPicPr>
          <p:nvPr/>
        </p:nvPicPr>
        <p:blipFill rotWithShape="1">
          <a:blip r:embed="rId8"/>
          <a:srcRect l="33402" t="8364" r="42143" b="25766"/>
          <a:stretch/>
        </p:blipFill>
        <p:spPr>
          <a:xfrm>
            <a:off x="9015474" y="1944015"/>
            <a:ext cx="1853323" cy="2807985"/>
          </a:xfrm>
          <a:prstGeom prst="rect">
            <a:avLst/>
          </a:prstGeom>
          <a:ln>
            <a:noFill/>
          </a:ln>
          <a:effectLst>
            <a:outerShdw blurRad="292100" dist="139700" dir="2700000" algn="tl" rotWithShape="0">
              <a:srgbClr val="333333">
                <a:alpha val="65000"/>
              </a:srgbClr>
            </a:outerShdw>
          </a:effectLst>
        </p:spPr>
      </p:pic>
      <p:sp>
        <p:nvSpPr>
          <p:cNvPr id="16" name="TextBox 19">
            <a:extLst>
              <a:ext uri="{FF2B5EF4-FFF2-40B4-BE49-F238E27FC236}">
                <a16:creationId xmlns:a16="http://schemas.microsoft.com/office/drawing/2014/main" id="{6118E2F2-38E2-4907-A9B4-BCFA420880CC}"/>
              </a:ext>
            </a:extLst>
          </p:cNvPr>
          <p:cNvSpPr txBox="1"/>
          <p:nvPr/>
        </p:nvSpPr>
        <p:spPr>
          <a:xfrm>
            <a:off x="8368439" y="5384500"/>
            <a:ext cx="3147391" cy="307777"/>
          </a:xfrm>
          <a:prstGeom prst="rect">
            <a:avLst/>
          </a:prstGeom>
          <a:noFill/>
        </p:spPr>
        <p:txBody>
          <a:bodyPr wrap="square" rtlCol="0">
            <a:spAutoFit/>
          </a:bodyPr>
          <a:lstStyle/>
          <a:p>
            <a:r>
              <a:rPr lang="nb-NO" sz="1400" dirty="0">
                <a:solidFill>
                  <a:schemeClr val="bg1"/>
                </a:solidFill>
                <a:hlinkClick r:id="rId9">
                  <a:extLst>
                    <a:ext uri="{A12FA001-AC4F-418D-AE19-62706E023703}">
                      <ahyp:hlinkClr xmlns:ahyp="http://schemas.microsoft.com/office/drawing/2018/hyperlinkcolor" val="tx"/>
                    </a:ext>
                  </a:extLst>
                </a:hlinkClick>
              </a:rPr>
              <a:t>Her</a:t>
            </a:r>
            <a:r>
              <a:rPr lang="nb-NO" sz="1400" dirty="0">
                <a:solidFill>
                  <a:schemeClr val="bg1"/>
                </a:solidFill>
              </a:rPr>
              <a:t> finner du verktøyene</a:t>
            </a:r>
          </a:p>
        </p:txBody>
      </p:sp>
    </p:spTree>
    <p:extLst>
      <p:ext uri="{BB962C8B-B14F-4D97-AF65-F5344CB8AC3E}">
        <p14:creationId xmlns:p14="http://schemas.microsoft.com/office/powerpoint/2010/main" val="23045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42395EA-8717-4EF2-9CE4-892FF8DD8CEC}"/>
              </a:ext>
            </a:extLst>
          </p:cNvPr>
          <p:cNvSpPr>
            <a:spLocks noGrp="1"/>
          </p:cNvSpPr>
          <p:nvPr>
            <p:ph type="title"/>
          </p:nvPr>
        </p:nvSpPr>
        <p:spPr>
          <a:xfrm>
            <a:off x="533400" y="441325"/>
            <a:ext cx="11104563" cy="701675"/>
          </a:xfrm>
        </p:spPr>
        <p:txBody>
          <a:bodyPr/>
          <a:lstStyle/>
          <a:p>
            <a:r>
              <a:rPr lang="nb-NO" dirty="0"/>
              <a:t>Vil du ta kontakt med oss?</a:t>
            </a:r>
          </a:p>
        </p:txBody>
      </p:sp>
      <p:pic>
        <p:nvPicPr>
          <p:cNvPr id="40" name="Picture 39">
            <a:extLst>
              <a:ext uri="{FF2B5EF4-FFF2-40B4-BE49-F238E27FC236}">
                <a16:creationId xmlns:a16="http://schemas.microsoft.com/office/drawing/2014/main" id="{568D1F5E-C1C5-4C58-A817-64119C5B8D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4906" y="1813508"/>
            <a:ext cx="2592000" cy="2895826"/>
          </a:xfrm>
          <a:prstGeom prst="rect">
            <a:avLst/>
          </a:prstGeom>
        </p:spPr>
      </p:pic>
      <p:pic>
        <p:nvPicPr>
          <p:cNvPr id="5" name="Picture 4">
            <a:extLst>
              <a:ext uri="{FF2B5EF4-FFF2-40B4-BE49-F238E27FC236}">
                <a16:creationId xmlns:a16="http://schemas.microsoft.com/office/drawing/2014/main" id="{D6D7D498-43A9-4747-8E66-67C816235D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39792" y="1813508"/>
            <a:ext cx="2590360" cy="2916970"/>
          </a:xfrm>
          <a:prstGeom prst="rect">
            <a:avLst/>
          </a:prstGeom>
        </p:spPr>
      </p:pic>
      <p:grpSp>
        <p:nvGrpSpPr>
          <p:cNvPr id="41" name="Group 40">
            <a:extLst>
              <a:ext uri="{FF2B5EF4-FFF2-40B4-BE49-F238E27FC236}">
                <a16:creationId xmlns:a16="http://schemas.microsoft.com/office/drawing/2014/main" id="{792BB727-D9B1-4AFE-BA0F-4BBAD2E66540}"/>
              </a:ext>
            </a:extLst>
          </p:cNvPr>
          <p:cNvGrpSpPr/>
          <p:nvPr/>
        </p:nvGrpSpPr>
        <p:grpSpPr>
          <a:xfrm>
            <a:off x="2635726" y="4707928"/>
            <a:ext cx="2590360" cy="484360"/>
            <a:chOff x="1193153" y="4847094"/>
            <a:chExt cx="2590360" cy="484360"/>
          </a:xfrm>
        </p:grpSpPr>
        <p:sp>
          <p:nvSpPr>
            <p:cNvPr id="26" name="Plassholder for tekst 6">
              <a:extLst>
                <a:ext uri="{FF2B5EF4-FFF2-40B4-BE49-F238E27FC236}">
                  <a16:creationId xmlns:a16="http://schemas.microsoft.com/office/drawing/2014/main" id="{0CDFA238-8842-4135-B0AE-A5740130F195}"/>
                </a:ext>
              </a:extLst>
            </p:cNvPr>
            <p:cNvSpPr txBox="1">
              <a:spLocks/>
            </p:cNvSpPr>
            <p:nvPr/>
          </p:nvSpPr>
          <p:spPr>
            <a:xfrm>
              <a:off x="1193153" y="4847094"/>
              <a:ext cx="2590360" cy="484360"/>
            </a:xfrm>
            <a:prstGeom prst="rect">
              <a:avLst/>
            </a:prstGeom>
            <a:solidFill>
              <a:schemeClr val="accent1">
                <a:alpha val="75000"/>
              </a:schemeClr>
            </a:solidFill>
          </p:spPr>
          <p:txBody>
            <a:bodyPr vert="horz" lIns="72000" tIns="36000" rIns="72000" bIns="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050" b="1" kern="1200">
                  <a:no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27" name="Plassholder for tekst 4">
              <a:extLst>
                <a:ext uri="{FF2B5EF4-FFF2-40B4-BE49-F238E27FC236}">
                  <a16:creationId xmlns:a16="http://schemas.microsoft.com/office/drawing/2014/main" id="{483313FB-A567-451A-A6B2-3E6C909AD6AC}"/>
                </a:ext>
              </a:extLst>
            </p:cNvPr>
            <p:cNvSpPr txBox="1">
              <a:spLocks/>
            </p:cNvSpPr>
            <p:nvPr/>
          </p:nvSpPr>
          <p:spPr>
            <a:xfrm>
              <a:off x="1193153" y="4847094"/>
              <a:ext cx="2590360" cy="230218"/>
            </a:xfrm>
            <a:prstGeom prst="rect">
              <a:avLst/>
            </a:prstGeom>
          </p:spPr>
          <p:txBody>
            <a:bodyPr vert="horz" lIns="108000" tIns="54000" rIns="108000" bIns="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200" b="1" kern="1200">
                  <a:solidFill>
                    <a:schemeClr val="bg1"/>
                  </a:solid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Christine Vik</a:t>
              </a:r>
              <a:endParaRPr lang="nb-NO" dirty="0"/>
            </a:p>
          </p:txBody>
        </p:sp>
        <p:sp>
          <p:nvSpPr>
            <p:cNvPr id="28" name="Plassholder for tekst 5">
              <a:extLst>
                <a:ext uri="{FF2B5EF4-FFF2-40B4-BE49-F238E27FC236}">
                  <a16:creationId xmlns:a16="http://schemas.microsoft.com/office/drawing/2014/main" id="{8FB624ED-A473-409D-87D9-10D0E64CDA01}"/>
                </a:ext>
              </a:extLst>
            </p:cNvPr>
            <p:cNvSpPr txBox="1">
              <a:spLocks/>
            </p:cNvSpPr>
            <p:nvPr/>
          </p:nvSpPr>
          <p:spPr>
            <a:xfrm>
              <a:off x="1193153" y="5098456"/>
              <a:ext cx="2590360" cy="153715"/>
            </a:xfrm>
            <a:prstGeom prst="rect">
              <a:avLst/>
            </a:prstGeom>
          </p:spPr>
          <p:txBody>
            <a:bodyPr vert="horz" lIns="108000" tIns="0" rIns="108000" bIns="3600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050" b="0" kern="1200">
                  <a:solidFill>
                    <a:schemeClr val="bg1"/>
                  </a:solid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a:t>christine</a:t>
              </a:r>
              <a:r>
                <a:rPr lang="nb-NO"/>
                <a:t>.</a:t>
              </a:r>
              <a:r>
                <a:rPr lang="nb-NO" b="1"/>
                <a:t>vik</a:t>
              </a:r>
              <a:r>
                <a:rPr lang="nb-NO"/>
                <a:t>@</a:t>
              </a:r>
              <a:r>
                <a:rPr lang="nb-NO" b="1"/>
                <a:t>dfo</a:t>
              </a:r>
              <a:r>
                <a:rPr lang="nb-NO"/>
                <a:t>.no</a:t>
              </a:r>
              <a:endParaRPr lang="nb-NO" dirty="0"/>
            </a:p>
          </p:txBody>
        </p:sp>
      </p:grpSp>
      <p:grpSp>
        <p:nvGrpSpPr>
          <p:cNvPr id="6" name="Group 5">
            <a:extLst>
              <a:ext uri="{FF2B5EF4-FFF2-40B4-BE49-F238E27FC236}">
                <a16:creationId xmlns:a16="http://schemas.microsoft.com/office/drawing/2014/main" id="{CCBBB3E4-4297-4152-B46C-6C35082BA16F}"/>
              </a:ext>
            </a:extLst>
          </p:cNvPr>
          <p:cNvGrpSpPr/>
          <p:nvPr/>
        </p:nvGrpSpPr>
        <p:grpSpPr>
          <a:xfrm>
            <a:off x="6439792" y="4707928"/>
            <a:ext cx="2590360" cy="484360"/>
            <a:chOff x="8408487" y="4620224"/>
            <a:chExt cx="2590360" cy="484360"/>
          </a:xfrm>
        </p:grpSpPr>
        <p:sp>
          <p:nvSpPr>
            <p:cNvPr id="30" name="Plassholder for tekst 6">
              <a:extLst>
                <a:ext uri="{FF2B5EF4-FFF2-40B4-BE49-F238E27FC236}">
                  <a16:creationId xmlns:a16="http://schemas.microsoft.com/office/drawing/2014/main" id="{242DFA4E-C47C-4242-93FF-6C1F8F15DB17}"/>
                </a:ext>
              </a:extLst>
            </p:cNvPr>
            <p:cNvSpPr txBox="1">
              <a:spLocks/>
            </p:cNvSpPr>
            <p:nvPr/>
          </p:nvSpPr>
          <p:spPr>
            <a:xfrm>
              <a:off x="8408487" y="4620224"/>
              <a:ext cx="2590360" cy="484360"/>
            </a:xfrm>
            <a:prstGeom prst="rect">
              <a:avLst/>
            </a:prstGeom>
            <a:solidFill>
              <a:schemeClr val="accent1">
                <a:alpha val="75000"/>
              </a:schemeClr>
            </a:solidFill>
          </p:spPr>
          <p:txBody>
            <a:bodyPr vert="horz" lIns="72000" tIns="36000" rIns="72000" bIns="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050" b="1" kern="1200">
                  <a:no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a:p>
          </p:txBody>
        </p:sp>
        <p:sp>
          <p:nvSpPr>
            <p:cNvPr id="31" name="Plassholder for tekst 4">
              <a:extLst>
                <a:ext uri="{FF2B5EF4-FFF2-40B4-BE49-F238E27FC236}">
                  <a16:creationId xmlns:a16="http://schemas.microsoft.com/office/drawing/2014/main" id="{C6A24D25-8B17-4551-81DC-87FDA368B625}"/>
                </a:ext>
              </a:extLst>
            </p:cNvPr>
            <p:cNvSpPr txBox="1">
              <a:spLocks/>
            </p:cNvSpPr>
            <p:nvPr/>
          </p:nvSpPr>
          <p:spPr>
            <a:xfrm>
              <a:off x="8408487" y="4620224"/>
              <a:ext cx="2590360" cy="230218"/>
            </a:xfrm>
            <a:prstGeom prst="rect">
              <a:avLst/>
            </a:prstGeom>
          </p:spPr>
          <p:txBody>
            <a:bodyPr vert="horz" lIns="108000" tIns="54000" rIns="108000" bIns="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200" b="1" kern="1200">
                  <a:solidFill>
                    <a:schemeClr val="bg1"/>
                  </a:solid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Trine Elisabeth Wold Møller</a:t>
              </a:r>
              <a:endParaRPr lang="nb-NO" dirty="0"/>
            </a:p>
          </p:txBody>
        </p:sp>
        <p:sp>
          <p:nvSpPr>
            <p:cNvPr id="32" name="Plassholder for tekst 5">
              <a:extLst>
                <a:ext uri="{FF2B5EF4-FFF2-40B4-BE49-F238E27FC236}">
                  <a16:creationId xmlns:a16="http://schemas.microsoft.com/office/drawing/2014/main" id="{8DFCFB11-1DDD-4A88-AC45-30011165B80D}"/>
                </a:ext>
              </a:extLst>
            </p:cNvPr>
            <p:cNvSpPr txBox="1">
              <a:spLocks/>
            </p:cNvSpPr>
            <p:nvPr/>
          </p:nvSpPr>
          <p:spPr>
            <a:xfrm>
              <a:off x="8408487" y="4871586"/>
              <a:ext cx="2590360" cy="153715"/>
            </a:xfrm>
            <a:prstGeom prst="rect">
              <a:avLst/>
            </a:prstGeom>
          </p:spPr>
          <p:txBody>
            <a:bodyPr vert="horz" lIns="108000" tIns="0" rIns="108000" bIns="36000" rtlCol="0">
              <a:noAutofit/>
            </a:bodyPr>
            <a:lstStyle>
              <a:lvl1pPr marL="0" indent="0" algn="l" defTabSz="914400" rtl="0" eaLnBrk="1" latinLnBrk="0" hangingPunct="1">
                <a:lnSpc>
                  <a:spcPct val="100000"/>
                </a:lnSpc>
                <a:spcBef>
                  <a:spcPts val="600"/>
                </a:spcBef>
                <a:buClr>
                  <a:schemeClr val="bg1"/>
                </a:buClr>
                <a:buFont typeface="Arial" panose="020B0604020202020204" pitchFamily="34" charset="0"/>
                <a:buNone/>
                <a:defRPr sz="1050" b="0" kern="1200">
                  <a:solidFill>
                    <a:schemeClr val="bg1"/>
                  </a:solidFill>
                  <a:latin typeface="+mn-lt"/>
                  <a:ea typeface="+mn-ea"/>
                  <a:cs typeface="+mn-cs"/>
                </a:defRPr>
              </a:lvl1pPr>
              <a:lvl2pPr marL="216000" indent="0" algn="l" defTabSz="914400" rtl="0" eaLnBrk="1" latinLnBrk="0" hangingPunct="1">
                <a:lnSpc>
                  <a:spcPct val="100000"/>
                </a:lnSpc>
                <a:spcBef>
                  <a:spcPts val="400"/>
                </a:spcBef>
                <a:buClr>
                  <a:schemeClr val="bg1"/>
                </a:buClr>
                <a:buSzPct val="135000"/>
                <a:buFont typeface="System Font Regular"/>
                <a:buNone/>
                <a:defRPr sz="1100" kern="1200">
                  <a:solidFill>
                    <a:schemeClr val="bg1"/>
                  </a:solidFill>
                  <a:latin typeface="+mn-lt"/>
                  <a:ea typeface="+mn-ea"/>
                  <a:cs typeface="+mn-cs"/>
                </a:defRPr>
              </a:lvl2pPr>
              <a:lvl3pPr marL="432000" indent="0" algn="l" defTabSz="914400" rtl="0" eaLnBrk="1" latinLnBrk="0" hangingPunct="1">
                <a:lnSpc>
                  <a:spcPct val="100000"/>
                </a:lnSpc>
                <a:spcBef>
                  <a:spcPts val="400"/>
                </a:spcBef>
                <a:buClr>
                  <a:schemeClr val="bg1"/>
                </a:buClr>
                <a:buFont typeface="Arial" panose="020B0604020202020204" pitchFamily="34" charset="0"/>
                <a:buNone/>
                <a:defRPr sz="1000" kern="1200">
                  <a:solidFill>
                    <a:schemeClr val="bg1"/>
                  </a:solidFill>
                  <a:latin typeface="+mn-lt"/>
                  <a:ea typeface="+mn-ea"/>
                  <a:cs typeface="+mn-cs"/>
                </a:defRPr>
              </a:lvl3pPr>
              <a:lvl4pPr marL="648000" indent="0" algn="l" defTabSz="914400" rtl="0" eaLnBrk="1" latinLnBrk="0" hangingPunct="1">
                <a:lnSpc>
                  <a:spcPct val="100000"/>
                </a:lnSpc>
                <a:spcBef>
                  <a:spcPts val="400"/>
                </a:spcBef>
                <a:buClr>
                  <a:schemeClr val="bg1"/>
                </a:buClr>
                <a:buSzPct val="135000"/>
                <a:buFont typeface="System Font Regular"/>
                <a:buNone/>
                <a:defRPr sz="900" kern="1200">
                  <a:solidFill>
                    <a:schemeClr val="bg1"/>
                  </a:solidFill>
                  <a:latin typeface="+mn-lt"/>
                  <a:ea typeface="+mn-ea"/>
                  <a:cs typeface="+mn-cs"/>
                </a:defRPr>
              </a:lvl4pPr>
              <a:lvl5pPr marL="864000" indent="0" algn="l" defTabSz="914400" rtl="0" eaLnBrk="1" latinLnBrk="0" hangingPunct="1">
                <a:lnSpc>
                  <a:spcPct val="100000"/>
                </a:lnSpc>
                <a:spcBef>
                  <a:spcPts val="400"/>
                </a:spcBef>
                <a:buClr>
                  <a:schemeClr val="bg1"/>
                </a:buClr>
                <a:buFont typeface="Arial" panose="020B0604020202020204" pitchFamily="34" charset="0"/>
                <a:buNone/>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dirty="0"/>
                <a:t>TrineElisabethWold.Moller@dfo.no</a:t>
              </a:r>
              <a:endParaRPr lang="nb-NO" dirty="0"/>
            </a:p>
          </p:txBody>
        </p:sp>
      </p:grpSp>
    </p:spTree>
    <p:extLst>
      <p:ext uri="{BB962C8B-B14F-4D97-AF65-F5344CB8AC3E}">
        <p14:creationId xmlns:p14="http://schemas.microsoft.com/office/powerpoint/2010/main" val="184823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B22092F-0A1F-8045-9EFF-8D0B4445CB84}"/>
              </a:ext>
            </a:extLst>
          </p:cNvPr>
          <p:cNvSpPr>
            <a:spLocks noGrp="1"/>
          </p:cNvSpPr>
          <p:nvPr>
            <p:ph type="body" sz="quarter" idx="10"/>
          </p:nvPr>
        </p:nvSpPr>
        <p:spPr/>
        <p:txBody>
          <a:bodyPr/>
          <a:lstStyle/>
          <a:p>
            <a:r>
              <a:rPr lang="nb-NO" dirty="0"/>
              <a:t>Takk for oppmerksomheten!</a:t>
            </a:r>
          </a:p>
        </p:txBody>
      </p:sp>
    </p:spTree>
    <p:extLst>
      <p:ext uri="{BB962C8B-B14F-4D97-AF65-F5344CB8AC3E}">
        <p14:creationId xmlns:p14="http://schemas.microsoft.com/office/powerpoint/2010/main" val="29031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p:txBody>
          <a:bodyPr/>
          <a:lstStyle/>
          <a:p>
            <a:r>
              <a:rPr lang="nb-NO" dirty="0"/>
              <a:t>Hva er internkontroll?</a:t>
            </a:r>
          </a:p>
        </p:txBody>
      </p:sp>
      <p:sp>
        <p:nvSpPr>
          <p:cNvPr id="10" name="Rectangle: Rounded Corners 9">
            <a:extLst>
              <a:ext uri="{FF2B5EF4-FFF2-40B4-BE49-F238E27FC236}">
                <a16:creationId xmlns:a16="http://schemas.microsoft.com/office/drawing/2014/main" id="{7249644F-61D0-42BD-A169-BF168499B1A4}"/>
              </a:ext>
            </a:extLst>
          </p:cNvPr>
          <p:cNvSpPr/>
          <p:nvPr/>
        </p:nvSpPr>
        <p:spPr>
          <a:xfrm>
            <a:off x="533401" y="1582340"/>
            <a:ext cx="6096000" cy="4834335"/>
          </a:xfrm>
          <a:prstGeom prst="roundRect">
            <a:avLst/>
          </a:prstGeom>
          <a:noFill/>
        </p:spPr>
        <p:txBody>
          <a:bodyPr>
            <a:noAutofit/>
          </a:bodyPr>
          <a:lstStyle/>
          <a:p>
            <a:pPr eaLnBrk="0" fontAlgn="base" hangingPunct="0">
              <a:spcBef>
                <a:spcPct val="0"/>
              </a:spcBef>
              <a:spcAft>
                <a:spcPct val="0"/>
              </a:spcAft>
            </a:pPr>
            <a:r>
              <a:rPr lang="nb-NO" sz="2400" dirty="0">
                <a:solidFill>
                  <a:srgbClr val="141313"/>
                </a:solidFill>
              </a:rPr>
              <a:t>Internkontroll er en </a:t>
            </a:r>
            <a:r>
              <a:rPr lang="nb-NO" sz="2400" b="1" dirty="0">
                <a:solidFill>
                  <a:srgbClr val="141313"/>
                </a:solidFill>
              </a:rPr>
              <a:t>prosess</a:t>
            </a:r>
            <a:r>
              <a:rPr lang="nb-NO" sz="2400" dirty="0">
                <a:solidFill>
                  <a:srgbClr val="141313"/>
                </a:solidFill>
              </a:rPr>
              <a:t>, gjennomført av virksomhetens </a:t>
            </a:r>
            <a:r>
              <a:rPr lang="nb-NO" sz="2400" b="1" dirty="0">
                <a:solidFill>
                  <a:srgbClr val="141313"/>
                </a:solidFill>
              </a:rPr>
              <a:t>ledelse </a:t>
            </a:r>
            <a:r>
              <a:rPr lang="nb-NO" sz="2400" dirty="0">
                <a:solidFill>
                  <a:srgbClr val="141313"/>
                </a:solidFill>
              </a:rPr>
              <a:t>og </a:t>
            </a:r>
            <a:r>
              <a:rPr lang="nb-NO" sz="2400" b="1" dirty="0">
                <a:solidFill>
                  <a:srgbClr val="141313"/>
                </a:solidFill>
              </a:rPr>
              <a:t>ansatte,</a:t>
            </a:r>
            <a:r>
              <a:rPr lang="nb-NO" sz="2400" dirty="0">
                <a:solidFill>
                  <a:srgbClr val="141313"/>
                </a:solidFill>
              </a:rPr>
              <a:t> som er utformet for å gi </a:t>
            </a:r>
            <a:r>
              <a:rPr lang="nb-NO" sz="2400" b="1" dirty="0">
                <a:solidFill>
                  <a:srgbClr val="141313"/>
                </a:solidFill>
              </a:rPr>
              <a:t>rimelig sikkerhet </a:t>
            </a:r>
            <a:r>
              <a:rPr lang="nb-NO" sz="2400" dirty="0">
                <a:solidFill>
                  <a:srgbClr val="141313"/>
                </a:solidFill>
              </a:rPr>
              <a:t>vedrørende måloppnåelse innen følgende områder: </a:t>
            </a:r>
          </a:p>
          <a:p>
            <a:pPr marL="285750" indent="-285750" eaLnBrk="0" fontAlgn="base" hangingPunct="0">
              <a:spcBef>
                <a:spcPct val="0"/>
              </a:spcBef>
              <a:spcAft>
                <a:spcPct val="0"/>
              </a:spcAft>
              <a:buFont typeface="Arial" panose="020B0604020202020204" pitchFamily="34" charset="0"/>
              <a:buChar char="•"/>
            </a:pPr>
            <a:r>
              <a:rPr lang="nb-NO" sz="2400" i="1" dirty="0">
                <a:solidFill>
                  <a:srgbClr val="141313"/>
                </a:solidFill>
              </a:rPr>
              <a:t>Målrettet og effektiv drift</a:t>
            </a:r>
          </a:p>
          <a:p>
            <a:pPr marL="285750" indent="-285750" eaLnBrk="0" fontAlgn="base" hangingPunct="0">
              <a:spcBef>
                <a:spcPct val="0"/>
              </a:spcBef>
              <a:spcAft>
                <a:spcPct val="0"/>
              </a:spcAft>
              <a:buFont typeface="Arial" panose="020B0604020202020204" pitchFamily="34" charset="0"/>
              <a:buChar char="•"/>
            </a:pPr>
            <a:r>
              <a:rPr lang="nb-NO" sz="2400" i="1" dirty="0">
                <a:solidFill>
                  <a:srgbClr val="141313"/>
                </a:solidFill>
              </a:rPr>
              <a:t>Pålitelig rapportering</a:t>
            </a:r>
          </a:p>
          <a:p>
            <a:pPr marL="285750" indent="-285750" eaLnBrk="0" fontAlgn="base" hangingPunct="0">
              <a:spcBef>
                <a:spcPct val="0"/>
              </a:spcBef>
              <a:spcAft>
                <a:spcPct val="0"/>
              </a:spcAft>
              <a:buFont typeface="Arial" panose="020B0604020202020204" pitchFamily="34" charset="0"/>
              <a:buChar char="•"/>
            </a:pPr>
            <a:r>
              <a:rPr lang="nb-NO" sz="2400" i="1" dirty="0">
                <a:solidFill>
                  <a:srgbClr val="141313"/>
                </a:solidFill>
              </a:rPr>
              <a:t>Overholdelse av lover og regler</a:t>
            </a:r>
          </a:p>
          <a:p>
            <a:pPr eaLnBrk="0" fontAlgn="base" hangingPunct="0">
              <a:spcBef>
                <a:spcPct val="0"/>
              </a:spcBef>
              <a:spcAft>
                <a:spcPct val="0"/>
              </a:spcAft>
            </a:pPr>
            <a:endParaRPr lang="nb-NO" sz="1600" i="1" dirty="0">
              <a:solidFill>
                <a:srgbClr val="141313"/>
              </a:solidFill>
            </a:endParaRPr>
          </a:p>
        </p:txBody>
      </p:sp>
      <p:sp>
        <p:nvSpPr>
          <p:cNvPr id="12" name="Circle: Hollow 11">
            <a:extLst>
              <a:ext uri="{FF2B5EF4-FFF2-40B4-BE49-F238E27FC236}">
                <a16:creationId xmlns:a16="http://schemas.microsoft.com/office/drawing/2014/main" id="{BC4C16E6-4D8C-40AA-8338-B379E507506C}"/>
              </a:ext>
            </a:extLst>
          </p:cNvPr>
          <p:cNvSpPr/>
          <p:nvPr/>
        </p:nvSpPr>
        <p:spPr>
          <a:xfrm>
            <a:off x="8116647" y="1411061"/>
            <a:ext cx="3834580" cy="383458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13" name="Oval 12">
            <a:extLst>
              <a:ext uri="{FF2B5EF4-FFF2-40B4-BE49-F238E27FC236}">
                <a16:creationId xmlns:a16="http://schemas.microsoft.com/office/drawing/2014/main" id="{AA34769B-910B-49E4-9B4D-41430CCEFC32}"/>
              </a:ext>
            </a:extLst>
          </p:cNvPr>
          <p:cNvSpPr/>
          <p:nvPr/>
        </p:nvSpPr>
        <p:spPr>
          <a:xfrm>
            <a:off x="8619576" y="1948592"/>
            <a:ext cx="2773895" cy="27738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p>
        </p:txBody>
      </p:sp>
      <p:sp>
        <p:nvSpPr>
          <p:cNvPr id="14" name="Isosceles Triangle 13">
            <a:extLst>
              <a:ext uri="{FF2B5EF4-FFF2-40B4-BE49-F238E27FC236}">
                <a16:creationId xmlns:a16="http://schemas.microsoft.com/office/drawing/2014/main" id="{8BE13299-B430-4816-8453-33E91D3A8220}"/>
              </a:ext>
            </a:extLst>
          </p:cNvPr>
          <p:cNvSpPr/>
          <p:nvPr/>
        </p:nvSpPr>
        <p:spPr>
          <a:xfrm>
            <a:off x="9031110" y="2204695"/>
            <a:ext cx="2005656" cy="1782456"/>
          </a:xfrm>
          <a:prstGeom prst="triangl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b="1" dirty="0">
                <a:solidFill>
                  <a:schemeClr val="tx1"/>
                </a:solidFill>
              </a:rPr>
              <a:t>Virksomhet</a:t>
            </a:r>
          </a:p>
          <a:p>
            <a:pPr algn="ctr"/>
            <a:endParaRPr lang="nb-NO" sz="1050" b="1" dirty="0">
              <a:solidFill>
                <a:schemeClr val="tx1"/>
              </a:solidFill>
            </a:endParaRPr>
          </a:p>
          <a:p>
            <a:pPr algn="ctr"/>
            <a:endParaRPr lang="nb-NO" sz="1050" b="1" dirty="0">
              <a:solidFill>
                <a:schemeClr val="tx1"/>
              </a:solidFill>
            </a:endParaRPr>
          </a:p>
        </p:txBody>
      </p:sp>
      <p:sp>
        <p:nvSpPr>
          <p:cNvPr id="15" name="Rectangle 14">
            <a:extLst>
              <a:ext uri="{FF2B5EF4-FFF2-40B4-BE49-F238E27FC236}">
                <a16:creationId xmlns:a16="http://schemas.microsoft.com/office/drawing/2014/main" id="{2B78DEE7-2C9B-43CC-A120-BA353DF97AA3}"/>
              </a:ext>
            </a:extLst>
          </p:cNvPr>
          <p:cNvSpPr>
            <a:spLocks noChangeAspect="1"/>
          </p:cNvSpPr>
          <p:nvPr/>
        </p:nvSpPr>
        <p:spPr>
          <a:xfrm rot="1976588">
            <a:off x="10411712" y="1937932"/>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Planlegging</a:t>
            </a:r>
          </a:p>
        </p:txBody>
      </p:sp>
      <p:sp>
        <p:nvSpPr>
          <p:cNvPr id="16" name="Rectangle 15">
            <a:extLst>
              <a:ext uri="{FF2B5EF4-FFF2-40B4-BE49-F238E27FC236}">
                <a16:creationId xmlns:a16="http://schemas.microsoft.com/office/drawing/2014/main" id="{DABDB34E-5F67-4435-ACA8-B0D793A3EA1B}"/>
              </a:ext>
            </a:extLst>
          </p:cNvPr>
          <p:cNvSpPr>
            <a:spLocks noChangeAspect="1"/>
          </p:cNvSpPr>
          <p:nvPr/>
        </p:nvSpPr>
        <p:spPr>
          <a:xfrm rot="19800682">
            <a:off x="8798804" y="1859719"/>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Rapportering</a:t>
            </a:r>
          </a:p>
        </p:txBody>
      </p:sp>
      <p:sp>
        <p:nvSpPr>
          <p:cNvPr id="17" name="Rectangle 16">
            <a:extLst>
              <a:ext uri="{FF2B5EF4-FFF2-40B4-BE49-F238E27FC236}">
                <a16:creationId xmlns:a16="http://schemas.microsoft.com/office/drawing/2014/main" id="{B23805FB-4FA7-4C4A-8182-D01EE371B54C}"/>
              </a:ext>
            </a:extLst>
          </p:cNvPr>
          <p:cNvSpPr>
            <a:spLocks noChangeAspect="1"/>
          </p:cNvSpPr>
          <p:nvPr/>
        </p:nvSpPr>
        <p:spPr>
          <a:xfrm rot="5629585">
            <a:off x="10844577" y="3346872"/>
            <a:ext cx="1299868" cy="36294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Risikovurdering</a:t>
            </a:r>
          </a:p>
        </p:txBody>
      </p:sp>
      <p:sp>
        <p:nvSpPr>
          <p:cNvPr id="18" name="Rectangle 17">
            <a:extLst>
              <a:ext uri="{FF2B5EF4-FFF2-40B4-BE49-F238E27FC236}">
                <a16:creationId xmlns:a16="http://schemas.microsoft.com/office/drawing/2014/main" id="{DB2016DE-7D25-4C87-9245-007AD706EA57}"/>
              </a:ext>
            </a:extLst>
          </p:cNvPr>
          <p:cNvSpPr>
            <a:spLocks noChangeAspect="1"/>
          </p:cNvSpPr>
          <p:nvPr/>
        </p:nvSpPr>
        <p:spPr>
          <a:xfrm rot="16200000">
            <a:off x="7872771" y="3146402"/>
            <a:ext cx="1323233" cy="33915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Oppfølging</a:t>
            </a:r>
          </a:p>
        </p:txBody>
      </p:sp>
      <p:sp>
        <p:nvSpPr>
          <p:cNvPr id="19" name="Rectangle 18">
            <a:extLst>
              <a:ext uri="{FF2B5EF4-FFF2-40B4-BE49-F238E27FC236}">
                <a16:creationId xmlns:a16="http://schemas.microsoft.com/office/drawing/2014/main" id="{98AD9B84-6CCE-4636-8378-B8EBAD15079F}"/>
              </a:ext>
            </a:extLst>
          </p:cNvPr>
          <p:cNvSpPr>
            <a:spLocks noChangeAspect="1"/>
          </p:cNvSpPr>
          <p:nvPr/>
        </p:nvSpPr>
        <p:spPr>
          <a:xfrm rot="19958256">
            <a:off x="10021595" y="4447299"/>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Utforming</a:t>
            </a:r>
          </a:p>
        </p:txBody>
      </p:sp>
      <p:sp>
        <p:nvSpPr>
          <p:cNvPr id="20" name="Rectangle 19">
            <a:extLst>
              <a:ext uri="{FF2B5EF4-FFF2-40B4-BE49-F238E27FC236}">
                <a16:creationId xmlns:a16="http://schemas.microsoft.com/office/drawing/2014/main" id="{5994E8D7-4473-4F82-9805-CC22716130DD}"/>
              </a:ext>
            </a:extLst>
          </p:cNvPr>
          <p:cNvSpPr>
            <a:spLocks noChangeAspect="1"/>
          </p:cNvSpPr>
          <p:nvPr/>
        </p:nvSpPr>
        <p:spPr>
          <a:xfrm rot="2107525">
            <a:off x="8556139" y="4377320"/>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Implementering</a:t>
            </a:r>
          </a:p>
        </p:txBody>
      </p:sp>
      <p:sp>
        <p:nvSpPr>
          <p:cNvPr id="21" name="TextBox 20">
            <a:extLst>
              <a:ext uri="{FF2B5EF4-FFF2-40B4-BE49-F238E27FC236}">
                <a16:creationId xmlns:a16="http://schemas.microsoft.com/office/drawing/2014/main" id="{079F7422-AC95-4788-B479-580AC78F0366}"/>
              </a:ext>
            </a:extLst>
          </p:cNvPr>
          <p:cNvSpPr txBox="1"/>
          <p:nvPr/>
        </p:nvSpPr>
        <p:spPr>
          <a:xfrm rot="18008821">
            <a:off x="8392406" y="2880852"/>
            <a:ext cx="1923350" cy="238423"/>
          </a:xfrm>
          <a:prstGeom prst="rect">
            <a:avLst/>
          </a:prstGeom>
          <a:noFill/>
        </p:spPr>
        <p:txBody>
          <a:bodyPr wrap="square" rtlCol="0">
            <a:spAutoFit/>
          </a:bodyPr>
          <a:lstStyle/>
          <a:p>
            <a:pPr algn="ctr"/>
            <a:r>
              <a:rPr lang="nb-NO" sz="900" dirty="0">
                <a:solidFill>
                  <a:schemeClr val="bg1"/>
                </a:solidFill>
              </a:rPr>
              <a:t>Overholdelse av lover og regler</a:t>
            </a:r>
          </a:p>
        </p:txBody>
      </p:sp>
      <p:sp>
        <p:nvSpPr>
          <p:cNvPr id="22" name="TextBox 21">
            <a:extLst>
              <a:ext uri="{FF2B5EF4-FFF2-40B4-BE49-F238E27FC236}">
                <a16:creationId xmlns:a16="http://schemas.microsoft.com/office/drawing/2014/main" id="{71C00E17-A8C3-4318-8D84-FC0931308CEB}"/>
              </a:ext>
            </a:extLst>
          </p:cNvPr>
          <p:cNvSpPr txBox="1"/>
          <p:nvPr/>
        </p:nvSpPr>
        <p:spPr>
          <a:xfrm rot="3583366">
            <a:off x="9734008" y="2881720"/>
            <a:ext cx="1923350" cy="238423"/>
          </a:xfrm>
          <a:prstGeom prst="rect">
            <a:avLst/>
          </a:prstGeom>
          <a:noFill/>
        </p:spPr>
        <p:txBody>
          <a:bodyPr wrap="square" rtlCol="0">
            <a:spAutoFit/>
          </a:bodyPr>
          <a:lstStyle/>
          <a:p>
            <a:pPr algn="ctr"/>
            <a:r>
              <a:rPr lang="nb-NO" sz="900" dirty="0">
                <a:solidFill>
                  <a:schemeClr val="bg1"/>
                </a:solidFill>
              </a:rPr>
              <a:t>Målrettet og effektiv drift</a:t>
            </a:r>
          </a:p>
        </p:txBody>
      </p:sp>
      <p:sp>
        <p:nvSpPr>
          <p:cNvPr id="23" name="TextBox 22">
            <a:extLst>
              <a:ext uri="{FF2B5EF4-FFF2-40B4-BE49-F238E27FC236}">
                <a16:creationId xmlns:a16="http://schemas.microsoft.com/office/drawing/2014/main" id="{6BA787A7-E1EB-4CCC-BB7C-36C8A5DD11A3}"/>
              </a:ext>
            </a:extLst>
          </p:cNvPr>
          <p:cNvSpPr txBox="1"/>
          <p:nvPr/>
        </p:nvSpPr>
        <p:spPr>
          <a:xfrm>
            <a:off x="9080563" y="4044894"/>
            <a:ext cx="1923350" cy="238423"/>
          </a:xfrm>
          <a:prstGeom prst="rect">
            <a:avLst/>
          </a:prstGeom>
          <a:noFill/>
        </p:spPr>
        <p:txBody>
          <a:bodyPr wrap="square" rtlCol="0">
            <a:spAutoFit/>
          </a:bodyPr>
          <a:lstStyle/>
          <a:p>
            <a:pPr algn="ctr"/>
            <a:r>
              <a:rPr lang="nb-NO" sz="900" dirty="0">
                <a:solidFill>
                  <a:schemeClr val="bg1"/>
                </a:solidFill>
              </a:rPr>
              <a:t>Pålitelig rapportering</a:t>
            </a:r>
          </a:p>
        </p:txBody>
      </p:sp>
      <p:sp>
        <p:nvSpPr>
          <p:cNvPr id="25" name="Half Frame 24">
            <a:extLst>
              <a:ext uri="{FF2B5EF4-FFF2-40B4-BE49-F238E27FC236}">
                <a16:creationId xmlns:a16="http://schemas.microsoft.com/office/drawing/2014/main" id="{5F77AA90-052D-4398-891A-157111F930A5}"/>
              </a:ext>
            </a:extLst>
          </p:cNvPr>
          <p:cNvSpPr/>
          <p:nvPr/>
        </p:nvSpPr>
        <p:spPr>
          <a:xfrm rot="15446705">
            <a:off x="11314832"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6" name="Half Frame 25">
            <a:extLst>
              <a:ext uri="{FF2B5EF4-FFF2-40B4-BE49-F238E27FC236}">
                <a16:creationId xmlns:a16="http://schemas.microsoft.com/office/drawing/2014/main" id="{78791BB3-D9F1-4DC0-B23C-E8EADF6228D1}"/>
              </a:ext>
            </a:extLst>
          </p:cNvPr>
          <p:cNvSpPr/>
          <p:nvPr/>
        </p:nvSpPr>
        <p:spPr>
          <a:xfrm rot="11296810">
            <a:off x="11314832"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7" name="Half Frame 26">
            <a:extLst>
              <a:ext uri="{FF2B5EF4-FFF2-40B4-BE49-F238E27FC236}">
                <a16:creationId xmlns:a16="http://schemas.microsoft.com/office/drawing/2014/main" id="{5519549A-B00D-4DA3-8E77-B99BC71E338E}"/>
              </a:ext>
            </a:extLst>
          </p:cNvPr>
          <p:cNvSpPr/>
          <p:nvPr/>
        </p:nvSpPr>
        <p:spPr>
          <a:xfrm rot="18443273">
            <a:off x="9843457" y="4836869"/>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8" name="Half Frame 27">
            <a:extLst>
              <a:ext uri="{FF2B5EF4-FFF2-40B4-BE49-F238E27FC236}">
                <a16:creationId xmlns:a16="http://schemas.microsoft.com/office/drawing/2014/main" id="{F5B7AD98-5AD3-4C31-B18E-FD858F85BF41}"/>
              </a:ext>
            </a:extLst>
          </p:cNvPr>
          <p:cNvSpPr/>
          <p:nvPr/>
        </p:nvSpPr>
        <p:spPr>
          <a:xfrm rot="965647">
            <a:off x="8372083"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9" name="Half Frame 28">
            <a:extLst>
              <a:ext uri="{FF2B5EF4-FFF2-40B4-BE49-F238E27FC236}">
                <a16:creationId xmlns:a16="http://schemas.microsoft.com/office/drawing/2014/main" id="{2C6B677A-A15E-4866-9BC4-BDF3CDAD2405}"/>
              </a:ext>
            </a:extLst>
          </p:cNvPr>
          <p:cNvSpPr/>
          <p:nvPr/>
        </p:nvSpPr>
        <p:spPr>
          <a:xfrm rot="4979240">
            <a:off x="8372083"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30" name="Half Frame 29">
            <a:extLst>
              <a:ext uri="{FF2B5EF4-FFF2-40B4-BE49-F238E27FC236}">
                <a16:creationId xmlns:a16="http://schemas.microsoft.com/office/drawing/2014/main" id="{DE8858DE-A2CA-41DA-86C4-7F25151A12AC}"/>
              </a:ext>
            </a:extLst>
          </p:cNvPr>
          <p:cNvSpPr/>
          <p:nvPr/>
        </p:nvSpPr>
        <p:spPr>
          <a:xfrm rot="8696294">
            <a:off x="9843457" y="1438875"/>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39" name="TextBox 38">
            <a:extLst>
              <a:ext uri="{FF2B5EF4-FFF2-40B4-BE49-F238E27FC236}">
                <a16:creationId xmlns:a16="http://schemas.microsoft.com/office/drawing/2014/main" id="{91797698-0B05-40C2-B90A-31049B57D8EA}"/>
              </a:ext>
            </a:extLst>
          </p:cNvPr>
          <p:cNvSpPr txBox="1"/>
          <p:nvPr/>
        </p:nvSpPr>
        <p:spPr>
          <a:xfrm rot="17962654">
            <a:off x="1427580" y="4105785"/>
            <a:ext cx="2628000" cy="292388"/>
          </a:xfrm>
          <a:prstGeom prst="rect">
            <a:avLst/>
          </a:prstGeom>
          <a:noFill/>
        </p:spPr>
        <p:txBody>
          <a:bodyPr wrap="square" rtlCol="0">
            <a:spAutoFit/>
          </a:bodyPr>
          <a:lstStyle/>
          <a:p>
            <a:pPr algn="ctr"/>
            <a:r>
              <a:rPr lang="nb-NO" sz="1300" dirty="0">
                <a:solidFill>
                  <a:schemeClr val="bg1"/>
                </a:solidFill>
              </a:rPr>
              <a:t>Overholdelse av lover og regler</a:t>
            </a:r>
          </a:p>
        </p:txBody>
      </p:sp>
      <p:sp>
        <p:nvSpPr>
          <p:cNvPr id="41" name="TextBox 40">
            <a:extLst>
              <a:ext uri="{FF2B5EF4-FFF2-40B4-BE49-F238E27FC236}">
                <a16:creationId xmlns:a16="http://schemas.microsoft.com/office/drawing/2014/main" id="{16E08A9B-F3E8-44A7-BB84-F9D568226CB0}"/>
              </a:ext>
            </a:extLst>
          </p:cNvPr>
          <p:cNvSpPr txBox="1"/>
          <p:nvPr/>
        </p:nvSpPr>
        <p:spPr>
          <a:xfrm>
            <a:off x="2271173" y="5552449"/>
            <a:ext cx="2620457" cy="292387"/>
          </a:xfrm>
          <a:prstGeom prst="rect">
            <a:avLst/>
          </a:prstGeom>
          <a:noFill/>
        </p:spPr>
        <p:txBody>
          <a:bodyPr wrap="square" rtlCol="0">
            <a:spAutoFit/>
          </a:bodyPr>
          <a:lstStyle/>
          <a:p>
            <a:pPr algn="ctr"/>
            <a:r>
              <a:rPr lang="nb-NO" sz="1300" dirty="0">
                <a:solidFill>
                  <a:schemeClr val="bg1"/>
                </a:solidFill>
              </a:rPr>
              <a:t>Pålitelig rapportering</a:t>
            </a:r>
          </a:p>
        </p:txBody>
      </p:sp>
      <p:sp>
        <p:nvSpPr>
          <p:cNvPr id="32" name="TextBox 20">
            <a:extLst>
              <a:ext uri="{FF2B5EF4-FFF2-40B4-BE49-F238E27FC236}">
                <a16:creationId xmlns:a16="http://schemas.microsoft.com/office/drawing/2014/main" id="{7CA27D56-F360-4FEB-9306-94FBC23D8B95}"/>
              </a:ext>
            </a:extLst>
          </p:cNvPr>
          <p:cNvSpPr txBox="1"/>
          <p:nvPr/>
        </p:nvSpPr>
        <p:spPr>
          <a:xfrm rot="18008821">
            <a:off x="8393690" y="2879693"/>
            <a:ext cx="1923350" cy="238423"/>
          </a:xfrm>
          <a:prstGeom prst="rect">
            <a:avLst/>
          </a:prstGeom>
          <a:noFill/>
        </p:spPr>
        <p:txBody>
          <a:bodyPr wrap="square" rtlCol="0">
            <a:spAutoFit/>
          </a:bodyPr>
          <a:lstStyle/>
          <a:p>
            <a:pPr algn="ctr"/>
            <a:r>
              <a:rPr lang="nb-NO" sz="900" dirty="0">
                <a:solidFill>
                  <a:schemeClr val="bg1"/>
                </a:solidFill>
              </a:rPr>
              <a:t>Overholdelse av lover og regler</a:t>
            </a:r>
          </a:p>
        </p:txBody>
      </p:sp>
      <p:sp>
        <p:nvSpPr>
          <p:cNvPr id="33" name="TextBox 21">
            <a:extLst>
              <a:ext uri="{FF2B5EF4-FFF2-40B4-BE49-F238E27FC236}">
                <a16:creationId xmlns:a16="http://schemas.microsoft.com/office/drawing/2014/main" id="{0FFFC553-3278-405D-9EA5-9312C4B3DC03}"/>
              </a:ext>
            </a:extLst>
          </p:cNvPr>
          <p:cNvSpPr txBox="1"/>
          <p:nvPr/>
        </p:nvSpPr>
        <p:spPr>
          <a:xfrm rot="3583366">
            <a:off x="9735292" y="2880561"/>
            <a:ext cx="1923350" cy="238423"/>
          </a:xfrm>
          <a:prstGeom prst="rect">
            <a:avLst/>
          </a:prstGeom>
          <a:noFill/>
        </p:spPr>
        <p:txBody>
          <a:bodyPr wrap="square" rtlCol="0">
            <a:spAutoFit/>
          </a:bodyPr>
          <a:lstStyle/>
          <a:p>
            <a:pPr algn="ctr"/>
            <a:r>
              <a:rPr lang="nb-NO" sz="900" dirty="0">
                <a:solidFill>
                  <a:schemeClr val="bg1"/>
                </a:solidFill>
              </a:rPr>
              <a:t>Målrettet og effektiv drift</a:t>
            </a:r>
          </a:p>
        </p:txBody>
      </p:sp>
    </p:spTree>
    <p:extLst>
      <p:ext uri="{BB962C8B-B14F-4D97-AF65-F5344CB8AC3E}">
        <p14:creationId xmlns:p14="http://schemas.microsoft.com/office/powerpoint/2010/main" val="14634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ssholder for innhold 3">
            <a:extLst>
              <a:ext uri="{FF2B5EF4-FFF2-40B4-BE49-F238E27FC236}">
                <a16:creationId xmlns:a16="http://schemas.microsoft.com/office/drawing/2014/main" id="{EC262EAC-98BC-46FD-81EE-EF2CDF8287DE}"/>
              </a:ext>
            </a:extLst>
          </p:cNvPr>
          <p:cNvGraphicFramePr>
            <a:graphicFrameLocks/>
          </p:cNvGraphicFramePr>
          <p:nvPr>
            <p:extLst>
              <p:ext uri="{D42A27DB-BD31-4B8C-83A1-F6EECF244321}">
                <p14:modId xmlns:p14="http://schemas.microsoft.com/office/powerpoint/2010/main" val="1262927462"/>
              </p:ext>
            </p:extLst>
          </p:nvPr>
        </p:nvGraphicFramePr>
        <p:xfrm>
          <a:off x="1384749" y="1656342"/>
          <a:ext cx="4549819" cy="4231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21">
            <a:extLst>
              <a:ext uri="{FF2B5EF4-FFF2-40B4-BE49-F238E27FC236}">
                <a16:creationId xmlns:a16="http://schemas.microsoft.com/office/drawing/2014/main" id="{A007B3BB-33D1-430E-92A5-5F2DF00BC857}"/>
              </a:ext>
            </a:extLst>
          </p:cNvPr>
          <p:cNvSpPr txBox="1"/>
          <p:nvPr/>
        </p:nvSpPr>
        <p:spPr>
          <a:xfrm rot="3948983">
            <a:off x="2768761" y="3718507"/>
            <a:ext cx="4030006" cy="400110"/>
          </a:xfrm>
          <a:prstGeom prst="rect">
            <a:avLst/>
          </a:prstGeom>
          <a:noFill/>
        </p:spPr>
        <p:txBody>
          <a:bodyPr wrap="square" rtlCol="0">
            <a:spAutoFit/>
          </a:bodyPr>
          <a:lstStyle/>
          <a:p>
            <a:pPr algn="ctr"/>
            <a:r>
              <a:rPr lang="nb-NO" sz="2000" dirty="0"/>
              <a:t>Målrettet og effektiv drift</a:t>
            </a:r>
          </a:p>
        </p:txBody>
      </p:sp>
      <p:sp>
        <p:nvSpPr>
          <p:cNvPr id="13" name="Content Placeholder 12">
            <a:extLst>
              <a:ext uri="{FF2B5EF4-FFF2-40B4-BE49-F238E27FC236}">
                <a16:creationId xmlns:a16="http://schemas.microsoft.com/office/drawing/2014/main" id="{819385FC-D29D-46A5-8C58-D6E2577020F5}"/>
              </a:ext>
            </a:extLst>
          </p:cNvPr>
          <p:cNvSpPr>
            <a:spLocks noGrp="1"/>
          </p:cNvSpPr>
          <p:nvPr>
            <p:ph sz="half" idx="14"/>
          </p:nvPr>
        </p:nvSpPr>
        <p:spPr>
          <a:xfrm>
            <a:off x="8312046" y="1692472"/>
            <a:ext cx="3317408" cy="3473056"/>
          </a:xfrm>
        </p:spPr>
        <p:txBody>
          <a:bodyPr anchor="ctr"/>
          <a:lstStyle/>
          <a:p>
            <a:pPr marL="0" indent="0" algn="ctr">
              <a:buNone/>
            </a:pPr>
            <a:r>
              <a:rPr lang="nb-NO" dirty="0"/>
              <a:t>Internkontroll i hele virksomheten</a:t>
            </a:r>
          </a:p>
        </p:txBody>
      </p:sp>
      <p:sp>
        <p:nvSpPr>
          <p:cNvPr id="6" name="Title 5">
            <a:extLst>
              <a:ext uri="{FF2B5EF4-FFF2-40B4-BE49-F238E27FC236}">
                <a16:creationId xmlns:a16="http://schemas.microsoft.com/office/drawing/2014/main" id="{ED4DEE74-1D94-446C-A11E-B7F2BD1A1BC7}"/>
              </a:ext>
            </a:extLst>
          </p:cNvPr>
          <p:cNvSpPr>
            <a:spLocks noGrp="1"/>
          </p:cNvSpPr>
          <p:nvPr>
            <p:ph type="title"/>
          </p:nvPr>
        </p:nvSpPr>
        <p:spPr>
          <a:xfrm>
            <a:off x="536575" y="441325"/>
            <a:ext cx="6964363" cy="701675"/>
          </a:xfrm>
        </p:spPr>
        <p:txBody>
          <a:bodyPr/>
          <a:lstStyle/>
          <a:p>
            <a:r>
              <a:rPr lang="nb-NO" dirty="0"/>
              <a:t>Hvor skal vi ha internkontroll?</a:t>
            </a:r>
            <a:br>
              <a:rPr lang="nb-NO" sz="2400" dirty="0"/>
            </a:br>
            <a:endParaRPr lang="nb-NO" sz="2400" dirty="0"/>
          </a:p>
        </p:txBody>
      </p:sp>
      <p:sp>
        <p:nvSpPr>
          <p:cNvPr id="10" name="TextBox 22">
            <a:extLst>
              <a:ext uri="{FF2B5EF4-FFF2-40B4-BE49-F238E27FC236}">
                <a16:creationId xmlns:a16="http://schemas.microsoft.com/office/drawing/2014/main" id="{B18068EE-8CA6-449B-9A48-640F1A318752}"/>
              </a:ext>
            </a:extLst>
          </p:cNvPr>
          <p:cNvSpPr txBox="1"/>
          <p:nvPr/>
        </p:nvSpPr>
        <p:spPr>
          <a:xfrm>
            <a:off x="1801938" y="5887973"/>
            <a:ext cx="3300413" cy="400110"/>
          </a:xfrm>
          <a:prstGeom prst="rect">
            <a:avLst/>
          </a:prstGeom>
          <a:noFill/>
        </p:spPr>
        <p:txBody>
          <a:bodyPr wrap="square" rtlCol="0">
            <a:spAutoFit/>
          </a:bodyPr>
          <a:lstStyle/>
          <a:p>
            <a:pPr algn="ctr"/>
            <a:r>
              <a:rPr lang="nb-NO" sz="2000" dirty="0"/>
              <a:t>Pålitelig rapportering</a:t>
            </a:r>
          </a:p>
        </p:txBody>
      </p:sp>
      <p:sp>
        <p:nvSpPr>
          <p:cNvPr id="11" name="TextBox 20">
            <a:extLst>
              <a:ext uri="{FF2B5EF4-FFF2-40B4-BE49-F238E27FC236}">
                <a16:creationId xmlns:a16="http://schemas.microsoft.com/office/drawing/2014/main" id="{E655EB48-928D-41C9-9C73-88A95E584949}"/>
              </a:ext>
            </a:extLst>
          </p:cNvPr>
          <p:cNvSpPr txBox="1"/>
          <p:nvPr/>
        </p:nvSpPr>
        <p:spPr>
          <a:xfrm rot="17671885">
            <a:off x="91235" y="3574275"/>
            <a:ext cx="4060731" cy="400110"/>
          </a:xfrm>
          <a:prstGeom prst="rect">
            <a:avLst/>
          </a:prstGeom>
          <a:noFill/>
        </p:spPr>
        <p:txBody>
          <a:bodyPr wrap="square" rtlCol="0">
            <a:spAutoFit/>
          </a:bodyPr>
          <a:lstStyle/>
          <a:p>
            <a:pPr algn="ctr"/>
            <a:r>
              <a:rPr lang="nb-NO" sz="2000" dirty="0"/>
              <a:t>Overholdelse av lover og regler</a:t>
            </a:r>
          </a:p>
        </p:txBody>
      </p:sp>
    </p:spTree>
    <p:extLst>
      <p:ext uri="{BB962C8B-B14F-4D97-AF65-F5344CB8AC3E}">
        <p14:creationId xmlns:p14="http://schemas.microsoft.com/office/powerpoint/2010/main" val="19803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D841D96-34BF-41B7-A91C-5DD4143EF0EF}"/>
              </a:ext>
            </a:extLst>
          </p:cNvPr>
          <p:cNvSpPr>
            <a:spLocks noGrp="1"/>
          </p:cNvSpPr>
          <p:nvPr>
            <p:ph type="title"/>
          </p:nvPr>
        </p:nvSpPr>
        <p:spPr/>
        <p:txBody>
          <a:bodyPr/>
          <a:lstStyle/>
          <a:p>
            <a:r>
              <a:rPr lang="nb-NO" sz="2400" dirty="0"/>
              <a:t>Internkontroll og ulike forsvarslinjer</a:t>
            </a:r>
          </a:p>
        </p:txBody>
      </p:sp>
      <p:sp>
        <p:nvSpPr>
          <p:cNvPr id="4" name="Plassholder for innhold 3">
            <a:extLst>
              <a:ext uri="{FF2B5EF4-FFF2-40B4-BE49-F238E27FC236}">
                <a16:creationId xmlns:a16="http://schemas.microsoft.com/office/drawing/2014/main" id="{E738B979-A4D7-429D-AF8E-165FA421B8C4}"/>
              </a:ext>
            </a:extLst>
          </p:cNvPr>
          <p:cNvSpPr>
            <a:spLocks noGrp="1"/>
          </p:cNvSpPr>
          <p:nvPr>
            <p:ph sz="quarter" idx="16"/>
          </p:nvPr>
        </p:nvSpPr>
        <p:spPr/>
        <p:txBody>
          <a:bodyPr/>
          <a:lstStyle/>
          <a:p>
            <a:pPr marL="0" indent="0" algn="ctr">
              <a:buNone/>
            </a:pPr>
            <a:r>
              <a:rPr lang="nb-NO" dirty="0">
                <a:cs typeface="Arial"/>
              </a:rPr>
              <a:t>Virksomhetens internkontroll skal bidra til å redusere risiko i virksomheten til et nivå ledelsen har bestemt at er akseptabelt</a:t>
            </a:r>
            <a:endParaRPr lang="en-US" dirty="0">
              <a:ea typeface="+mn-lt"/>
              <a:cs typeface="+mn-lt"/>
            </a:endParaRPr>
          </a:p>
          <a:p>
            <a:endParaRPr lang="nb-NO" dirty="0"/>
          </a:p>
        </p:txBody>
      </p:sp>
      <p:sp>
        <p:nvSpPr>
          <p:cNvPr id="8" name="TextBox 10">
            <a:extLst>
              <a:ext uri="{FF2B5EF4-FFF2-40B4-BE49-F238E27FC236}">
                <a16:creationId xmlns:a16="http://schemas.microsoft.com/office/drawing/2014/main" id="{3ED7EEE4-7E8B-4D57-9DBB-BFA2BCD0ADB3}"/>
              </a:ext>
            </a:extLst>
          </p:cNvPr>
          <p:cNvSpPr txBox="1"/>
          <p:nvPr/>
        </p:nvSpPr>
        <p:spPr>
          <a:xfrm>
            <a:off x="1710302" y="1545493"/>
            <a:ext cx="1977854" cy="338554"/>
          </a:xfrm>
          <a:prstGeom prst="rect">
            <a:avLst/>
          </a:prstGeom>
          <a:noFill/>
        </p:spPr>
        <p:txBody>
          <a:bodyPr wrap="square" rtlCol="0">
            <a:spAutoFit/>
          </a:bodyPr>
          <a:lstStyle/>
          <a:p>
            <a:pPr algn="ctr"/>
            <a:r>
              <a:rPr lang="nb-NO" sz="1600" b="1" dirty="0"/>
              <a:t>Iboende risiko</a:t>
            </a:r>
          </a:p>
        </p:txBody>
      </p:sp>
      <p:sp>
        <p:nvSpPr>
          <p:cNvPr id="9" name="TextBox 11">
            <a:extLst>
              <a:ext uri="{FF2B5EF4-FFF2-40B4-BE49-F238E27FC236}">
                <a16:creationId xmlns:a16="http://schemas.microsoft.com/office/drawing/2014/main" id="{1D84DC8E-8313-4BAE-A001-5B04881FEE64}"/>
              </a:ext>
            </a:extLst>
          </p:cNvPr>
          <p:cNvSpPr txBox="1"/>
          <p:nvPr/>
        </p:nvSpPr>
        <p:spPr>
          <a:xfrm>
            <a:off x="1710302" y="5658083"/>
            <a:ext cx="1977854" cy="584775"/>
          </a:xfrm>
          <a:prstGeom prst="rect">
            <a:avLst/>
          </a:prstGeom>
          <a:noFill/>
        </p:spPr>
        <p:txBody>
          <a:bodyPr wrap="square" rtlCol="0">
            <a:spAutoFit/>
          </a:bodyPr>
          <a:lstStyle/>
          <a:p>
            <a:pPr algn="ctr"/>
            <a:r>
              <a:rPr lang="nb-NO" sz="1600" b="1" dirty="0"/>
              <a:t>Gjenværende risiko</a:t>
            </a:r>
          </a:p>
        </p:txBody>
      </p:sp>
      <p:pic>
        <p:nvPicPr>
          <p:cNvPr id="10" name="Graphic 15">
            <a:extLst>
              <a:ext uri="{FF2B5EF4-FFF2-40B4-BE49-F238E27FC236}">
                <a16:creationId xmlns:a16="http://schemas.microsoft.com/office/drawing/2014/main" id="{9CED49EA-919D-4F84-94F3-732F3D5CAC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1769" y="1934648"/>
            <a:ext cx="320981" cy="320981"/>
          </a:xfrm>
          <a:prstGeom prst="rect">
            <a:avLst/>
          </a:prstGeom>
        </p:spPr>
      </p:pic>
      <p:pic>
        <p:nvPicPr>
          <p:cNvPr id="11" name="Graphic 16">
            <a:extLst>
              <a:ext uri="{FF2B5EF4-FFF2-40B4-BE49-F238E27FC236}">
                <a16:creationId xmlns:a16="http://schemas.microsoft.com/office/drawing/2014/main" id="{20BB1A0B-2FBA-4CFD-A09A-9CF954A6D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8738" y="5273916"/>
            <a:ext cx="320981" cy="320981"/>
          </a:xfrm>
          <a:prstGeom prst="rect">
            <a:avLst/>
          </a:prstGeom>
        </p:spPr>
      </p:pic>
      <p:sp>
        <p:nvSpPr>
          <p:cNvPr id="12" name="TextBox 20">
            <a:extLst>
              <a:ext uri="{FF2B5EF4-FFF2-40B4-BE49-F238E27FC236}">
                <a16:creationId xmlns:a16="http://schemas.microsoft.com/office/drawing/2014/main" id="{749F9090-99E0-464D-ABD4-9B963DBF005D}"/>
              </a:ext>
            </a:extLst>
          </p:cNvPr>
          <p:cNvSpPr txBox="1"/>
          <p:nvPr/>
        </p:nvSpPr>
        <p:spPr>
          <a:xfrm>
            <a:off x="4860638" y="2448131"/>
            <a:ext cx="2722786" cy="830997"/>
          </a:xfrm>
          <a:prstGeom prst="rect">
            <a:avLst/>
          </a:prstGeom>
          <a:noFill/>
        </p:spPr>
        <p:txBody>
          <a:bodyPr wrap="square" rtlCol="0">
            <a:spAutoFit/>
          </a:bodyPr>
          <a:lstStyle/>
          <a:p>
            <a:r>
              <a:rPr lang="nb-NO" sz="1600" b="1" dirty="0"/>
              <a:t>Førstelinjekontroll</a:t>
            </a:r>
          </a:p>
          <a:p>
            <a:r>
              <a:rPr lang="nb-NO" sz="1600" dirty="0"/>
              <a:t>Ledere og medarbeidere i linjen</a:t>
            </a:r>
          </a:p>
        </p:txBody>
      </p:sp>
      <p:sp>
        <p:nvSpPr>
          <p:cNvPr id="13" name="TextBox 22">
            <a:extLst>
              <a:ext uri="{FF2B5EF4-FFF2-40B4-BE49-F238E27FC236}">
                <a16:creationId xmlns:a16="http://schemas.microsoft.com/office/drawing/2014/main" id="{D24067A7-1885-49E1-AFFF-089A4E8BE7F1}"/>
              </a:ext>
            </a:extLst>
          </p:cNvPr>
          <p:cNvSpPr txBox="1"/>
          <p:nvPr/>
        </p:nvSpPr>
        <p:spPr>
          <a:xfrm>
            <a:off x="4860638" y="3197097"/>
            <a:ext cx="2722786" cy="584775"/>
          </a:xfrm>
          <a:prstGeom prst="rect">
            <a:avLst/>
          </a:prstGeom>
          <a:noFill/>
        </p:spPr>
        <p:txBody>
          <a:bodyPr wrap="square" rtlCol="0">
            <a:spAutoFit/>
          </a:bodyPr>
          <a:lstStyle/>
          <a:p>
            <a:r>
              <a:rPr lang="nb-NO" sz="1600" b="1" dirty="0"/>
              <a:t>Andrelinjekontroll</a:t>
            </a:r>
          </a:p>
          <a:p>
            <a:r>
              <a:rPr lang="nb-NO" sz="1600" dirty="0"/>
              <a:t>Controllere eller lignende</a:t>
            </a:r>
          </a:p>
        </p:txBody>
      </p:sp>
      <p:sp>
        <p:nvSpPr>
          <p:cNvPr id="14" name="TextBox 24">
            <a:extLst>
              <a:ext uri="{FF2B5EF4-FFF2-40B4-BE49-F238E27FC236}">
                <a16:creationId xmlns:a16="http://schemas.microsoft.com/office/drawing/2014/main" id="{AA02CA9C-C582-4457-9014-B228C6A537F8}"/>
              </a:ext>
            </a:extLst>
          </p:cNvPr>
          <p:cNvSpPr txBox="1"/>
          <p:nvPr/>
        </p:nvSpPr>
        <p:spPr>
          <a:xfrm>
            <a:off x="4860638" y="3946063"/>
            <a:ext cx="2722786" cy="584775"/>
          </a:xfrm>
          <a:prstGeom prst="rect">
            <a:avLst/>
          </a:prstGeom>
          <a:noFill/>
        </p:spPr>
        <p:txBody>
          <a:bodyPr wrap="square" rtlCol="0">
            <a:spAutoFit/>
          </a:bodyPr>
          <a:lstStyle/>
          <a:p>
            <a:r>
              <a:rPr lang="nb-NO" sz="1600" b="1" dirty="0"/>
              <a:t>Tredjelinjekontroll</a:t>
            </a:r>
          </a:p>
          <a:p>
            <a:r>
              <a:rPr lang="nb-NO" sz="1600" dirty="0"/>
              <a:t>Internrevisjon eller lignende</a:t>
            </a:r>
          </a:p>
        </p:txBody>
      </p:sp>
      <p:sp>
        <p:nvSpPr>
          <p:cNvPr id="15" name="Trapezoid 6">
            <a:extLst>
              <a:ext uri="{FF2B5EF4-FFF2-40B4-BE49-F238E27FC236}">
                <a16:creationId xmlns:a16="http://schemas.microsoft.com/office/drawing/2014/main" id="{5F6243BD-21AC-4BF1-BEF1-76BA38447FF1}"/>
              </a:ext>
            </a:extLst>
          </p:cNvPr>
          <p:cNvSpPr/>
          <p:nvPr/>
        </p:nvSpPr>
        <p:spPr>
          <a:xfrm rot="10800000">
            <a:off x="601690" y="2318817"/>
            <a:ext cx="4195077" cy="675587"/>
          </a:xfrm>
          <a:prstGeom prst="trapezoid">
            <a:avLst>
              <a:gd name="adj" fmla="val 426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16" name="Trapezoid 12">
            <a:extLst>
              <a:ext uri="{FF2B5EF4-FFF2-40B4-BE49-F238E27FC236}">
                <a16:creationId xmlns:a16="http://schemas.microsoft.com/office/drawing/2014/main" id="{9D738C53-D040-416E-BA6D-ABF6A43E3848}"/>
              </a:ext>
            </a:extLst>
          </p:cNvPr>
          <p:cNvSpPr/>
          <p:nvPr/>
        </p:nvSpPr>
        <p:spPr>
          <a:xfrm rot="10800000">
            <a:off x="931842" y="3057592"/>
            <a:ext cx="3567470" cy="675587"/>
          </a:xfrm>
          <a:prstGeom prst="trapezoid">
            <a:avLst>
              <a:gd name="adj" fmla="val 426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17" name="Trapezoid 13">
            <a:extLst>
              <a:ext uri="{FF2B5EF4-FFF2-40B4-BE49-F238E27FC236}">
                <a16:creationId xmlns:a16="http://schemas.microsoft.com/office/drawing/2014/main" id="{BCD4F408-D7B1-4B72-9814-363426E863C1}"/>
              </a:ext>
            </a:extLst>
          </p:cNvPr>
          <p:cNvSpPr/>
          <p:nvPr/>
        </p:nvSpPr>
        <p:spPr>
          <a:xfrm rot="10800000">
            <a:off x="1271161" y="3796366"/>
            <a:ext cx="2953021" cy="675587"/>
          </a:xfrm>
          <a:prstGeom prst="trapezoid">
            <a:avLst>
              <a:gd name="adj" fmla="val 426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sp>
        <p:nvSpPr>
          <p:cNvPr id="18" name="Trapezoid 14">
            <a:extLst>
              <a:ext uri="{FF2B5EF4-FFF2-40B4-BE49-F238E27FC236}">
                <a16:creationId xmlns:a16="http://schemas.microsoft.com/office/drawing/2014/main" id="{69F277BB-9ED4-4048-9C86-F6E2EEF80704}"/>
              </a:ext>
            </a:extLst>
          </p:cNvPr>
          <p:cNvSpPr/>
          <p:nvPr/>
        </p:nvSpPr>
        <p:spPr>
          <a:xfrm rot="10800000">
            <a:off x="1592143" y="4535141"/>
            <a:ext cx="2311060" cy="675587"/>
          </a:xfrm>
          <a:prstGeom prst="trapezoid">
            <a:avLst>
              <a:gd name="adj" fmla="val 42647"/>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600" b="1" dirty="0" err="1"/>
          </a:p>
        </p:txBody>
      </p:sp>
      <p:cxnSp>
        <p:nvCxnSpPr>
          <p:cNvPr id="19" name="Straight Connector 18">
            <a:extLst>
              <a:ext uri="{FF2B5EF4-FFF2-40B4-BE49-F238E27FC236}">
                <a16:creationId xmlns:a16="http://schemas.microsoft.com/office/drawing/2014/main" id="{6C4242E1-4CB5-44B1-899D-B5C11CB1B54B}"/>
              </a:ext>
            </a:extLst>
          </p:cNvPr>
          <p:cNvCxnSpPr>
            <a:cxnSpLocks/>
          </p:cNvCxnSpPr>
          <p:nvPr/>
        </p:nvCxnSpPr>
        <p:spPr>
          <a:xfrm>
            <a:off x="3268586" y="2652916"/>
            <a:ext cx="1548000"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E4EBF710-886D-40A5-95EC-BF8A52BBD7B4}"/>
              </a:ext>
            </a:extLst>
          </p:cNvPr>
          <p:cNvCxnSpPr>
            <a:cxnSpLocks/>
          </p:cNvCxnSpPr>
          <p:nvPr/>
        </p:nvCxnSpPr>
        <p:spPr>
          <a:xfrm>
            <a:off x="3268586" y="3401883"/>
            <a:ext cx="1548000"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3">
            <a:extLst>
              <a:ext uri="{FF2B5EF4-FFF2-40B4-BE49-F238E27FC236}">
                <a16:creationId xmlns:a16="http://schemas.microsoft.com/office/drawing/2014/main" id="{E998AAD6-C81A-4561-A3F4-4CEB9D9D5502}"/>
              </a:ext>
            </a:extLst>
          </p:cNvPr>
          <p:cNvCxnSpPr>
            <a:cxnSpLocks/>
          </p:cNvCxnSpPr>
          <p:nvPr/>
        </p:nvCxnSpPr>
        <p:spPr>
          <a:xfrm>
            <a:off x="3268586" y="4150849"/>
            <a:ext cx="1548000"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5">
            <a:extLst>
              <a:ext uri="{FF2B5EF4-FFF2-40B4-BE49-F238E27FC236}">
                <a16:creationId xmlns:a16="http://schemas.microsoft.com/office/drawing/2014/main" id="{299BA220-48E0-4384-9501-432A27CC7496}"/>
              </a:ext>
            </a:extLst>
          </p:cNvPr>
          <p:cNvCxnSpPr>
            <a:cxnSpLocks/>
          </p:cNvCxnSpPr>
          <p:nvPr/>
        </p:nvCxnSpPr>
        <p:spPr>
          <a:xfrm>
            <a:off x="3268586" y="4899815"/>
            <a:ext cx="1548000"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3" name="TextBox 26">
            <a:extLst>
              <a:ext uri="{FF2B5EF4-FFF2-40B4-BE49-F238E27FC236}">
                <a16:creationId xmlns:a16="http://schemas.microsoft.com/office/drawing/2014/main" id="{E8A75897-3992-4062-87F8-A0A3DDA963F0}"/>
              </a:ext>
            </a:extLst>
          </p:cNvPr>
          <p:cNvSpPr txBox="1"/>
          <p:nvPr/>
        </p:nvSpPr>
        <p:spPr>
          <a:xfrm>
            <a:off x="4860638" y="4695030"/>
            <a:ext cx="2722786" cy="584775"/>
          </a:xfrm>
          <a:prstGeom prst="rect">
            <a:avLst/>
          </a:prstGeom>
          <a:noFill/>
        </p:spPr>
        <p:txBody>
          <a:bodyPr wrap="square" rtlCol="0">
            <a:spAutoFit/>
          </a:bodyPr>
          <a:lstStyle/>
          <a:p>
            <a:r>
              <a:rPr lang="nb-NO" sz="1600" b="1" dirty="0"/>
              <a:t>Fjerdelinjekontroll</a:t>
            </a:r>
          </a:p>
          <a:p>
            <a:r>
              <a:rPr lang="nb-NO" sz="1600" dirty="0"/>
              <a:t>Eksternrevisjon</a:t>
            </a:r>
          </a:p>
        </p:txBody>
      </p:sp>
    </p:spTree>
    <p:extLst>
      <p:ext uri="{BB962C8B-B14F-4D97-AF65-F5344CB8AC3E}">
        <p14:creationId xmlns:p14="http://schemas.microsoft.com/office/powerpoint/2010/main" val="206718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5DF49E-22FE-4CFA-B53E-545D652B4D75}"/>
              </a:ext>
            </a:extLst>
          </p:cNvPr>
          <p:cNvSpPr>
            <a:spLocks noGrp="1"/>
          </p:cNvSpPr>
          <p:nvPr>
            <p:ph type="title"/>
          </p:nvPr>
        </p:nvSpPr>
        <p:spPr>
          <a:xfrm>
            <a:off x="536576" y="441325"/>
            <a:ext cx="6002740" cy="701675"/>
          </a:xfrm>
        </p:spPr>
        <p:txBody>
          <a:bodyPr/>
          <a:lstStyle/>
          <a:p>
            <a:r>
              <a:rPr lang="nb-NO" dirty="0"/>
              <a:t>Hva kreves for å oppnå god internkontroll? </a:t>
            </a:r>
          </a:p>
        </p:txBody>
      </p:sp>
      <p:sp>
        <p:nvSpPr>
          <p:cNvPr id="12" name="Circle: Hollow 11">
            <a:extLst>
              <a:ext uri="{FF2B5EF4-FFF2-40B4-BE49-F238E27FC236}">
                <a16:creationId xmlns:a16="http://schemas.microsoft.com/office/drawing/2014/main" id="{BC4C16E6-4D8C-40AA-8338-B379E507506C}"/>
              </a:ext>
            </a:extLst>
          </p:cNvPr>
          <p:cNvSpPr/>
          <p:nvPr/>
        </p:nvSpPr>
        <p:spPr>
          <a:xfrm>
            <a:off x="8116647" y="1411061"/>
            <a:ext cx="3834580" cy="3834580"/>
          </a:xfrm>
          <a:prstGeom prst="donut">
            <a:avLst>
              <a:gd name="adj" fmla="val 118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13" name="Oval 12">
            <a:extLst>
              <a:ext uri="{FF2B5EF4-FFF2-40B4-BE49-F238E27FC236}">
                <a16:creationId xmlns:a16="http://schemas.microsoft.com/office/drawing/2014/main" id="{AA34769B-910B-49E4-9B4D-41430CCEFC32}"/>
              </a:ext>
            </a:extLst>
          </p:cNvPr>
          <p:cNvSpPr/>
          <p:nvPr/>
        </p:nvSpPr>
        <p:spPr>
          <a:xfrm>
            <a:off x="8619576" y="1948592"/>
            <a:ext cx="2773895" cy="27738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p>
        </p:txBody>
      </p:sp>
      <p:sp>
        <p:nvSpPr>
          <p:cNvPr id="14" name="Isosceles Triangle 13">
            <a:extLst>
              <a:ext uri="{FF2B5EF4-FFF2-40B4-BE49-F238E27FC236}">
                <a16:creationId xmlns:a16="http://schemas.microsoft.com/office/drawing/2014/main" id="{8BE13299-B430-4816-8453-33E91D3A8220}"/>
              </a:ext>
            </a:extLst>
          </p:cNvPr>
          <p:cNvSpPr/>
          <p:nvPr/>
        </p:nvSpPr>
        <p:spPr>
          <a:xfrm>
            <a:off x="9031110" y="2204695"/>
            <a:ext cx="2005656" cy="1782456"/>
          </a:xfrm>
          <a:prstGeom prst="triangl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050" b="1" dirty="0">
                <a:solidFill>
                  <a:schemeClr val="tx1"/>
                </a:solidFill>
              </a:rPr>
              <a:t>Virksomhet</a:t>
            </a:r>
          </a:p>
          <a:p>
            <a:pPr algn="ctr"/>
            <a:endParaRPr lang="nb-NO" sz="1050" b="1" dirty="0">
              <a:solidFill>
                <a:schemeClr val="tx1"/>
              </a:solidFill>
            </a:endParaRPr>
          </a:p>
          <a:p>
            <a:pPr algn="ctr"/>
            <a:endParaRPr lang="nb-NO" sz="1050" b="1" dirty="0">
              <a:solidFill>
                <a:schemeClr val="tx1"/>
              </a:solidFill>
            </a:endParaRPr>
          </a:p>
        </p:txBody>
      </p:sp>
      <p:sp>
        <p:nvSpPr>
          <p:cNvPr id="15" name="Rectangle 14">
            <a:extLst>
              <a:ext uri="{FF2B5EF4-FFF2-40B4-BE49-F238E27FC236}">
                <a16:creationId xmlns:a16="http://schemas.microsoft.com/office/drawing/2014/main" id="{2B78DEE7-2C9B-43CC-A120-BA353DF97AA3}"/>
              </a:ext>
            </a:extLst>
          </p:cNvPr>
          <p:cNvSpPr>
            <a:spLocks noChangeAspect="1"/>
          </p:cNvSpPr>
          <p:nvPr/>
        </p:nvSpPr>
        <p:spPr>
          <a:xfrm rot="1976588">
            <a:off x="10411712" y="1937932"/>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Planlegging</a:t>
            </a:r>
          </a:p>
        </p:txBody>
      </p:sp>
      <p:sp>
        <p:nvSpPr>
          <p:cNvPr id="16" name="Rectangle 15">
            <a:extLst>
              <a:ext uri="{FF2B5EF4-FFF2-40B4-BE49-F238E27FC236}">
                <a16:creationId xmlns:a16="http://schemas.microsoft.com/office/drawing/2014/main" id="{DABDB34E-5F67-4435-ACA8-B0D793A3EA1B}"/>
              </a:ext>
            </a:extLst>
          </p:cNvPr>
          <p:cNvSpPr>
            <a:spLocks noChangeAspect="1"/>
          </p:cNvSpPr>
          <p:nvPr/>
        </p:nvSpPr>
        <p:spPr>
          <a:xfrm rot="19800682">
            <a:off x="8798804" y="1859719"/>
            <a:ext cx="979398" cy="29826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Rapportering</a:t>
            </a:r>
          </a:p>
        </p:txBody>
      </p:sp>
      <p:sp>
        <p:nvSpPr>
          <p:cNvPr id="17" name="Rectangle 16">
            <a:extLst>
              <a:ext uri="{FF2B5EF4-FFF2-40B4-BE49-F238E27FC236}">
                <a16:creationId xmlns:a16="http://schemas.microsoft.com/office/drawing/2014/main" id="{B23805FB-4FA7-4C4A-8182-D01EE371B54C}"/>
              </a:ext>
            </a:extLst>
          </p:cNvPr>
          <p:cNvSpPr>
            <a:spLocks noChangeAspect="1"/>
          </p:cNvSpPr>
          <p:nvPr/>
        </p:nvSpPr>
        <p:spPr>
          <a:xfrm rot="5629585">
            <a:off x="10844577" y="3346872"/>
            <a:ext cx="1299868" cy="36294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Risikovurdering</a:t>
            </a:r>
          </a:p>
        </p:txBody>
      </p:sp>
      <p:sp>
        <p:nvSpPr>
          <p:cNvPr id="18" name="Rectangle 17">
            <a:extLst>
              <a:ext uri="{FF2B5EF4-FFF2-40B4-BE49-F238E27FC236}">
                <a16:creationId xmlns:a16="http://schemas.microsoft.com/office/drawing/2014/main" id="{DB2016DE-7D25-4C87-9245-007AD706EA57}"/>
              </a:ext>
            </a:extLst>
          </p:cNvPr>
          <p:cNvSpPr>
            <a:spLocks noChangeAspect="1"/>
          </p:cNvSpPr>
          <p:nvPr/>
        </p:nvSpPr>
        <p:spPr>
          <a:xfrm rot="16200000">
            <a:off x="7872771" y="3146402"/>
            <a:ext cx="1323233" cy="33915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Up">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1100" b="1" dirty="0">
                <a:solidFill>
                  <a:schemeClr val="bg1"/>
                </a:solidFill>
              </a:rPr>
              <a:t>Oppfølging</a:t>
            </a:r>
          </a:p>
        </p:txBody>
      </p:sp>
      <p:sp>
        <p:nvSpPr>
          <p:cNvPr id="19" name="Rectangle 18">
            <a:extLst>
              <a:ext uri="{FF2B5EF4-FFF2-40B4-BE49-F238E27FC236}">
                <a16:creationId xmlns:a16="http://schemas.microsoft.com/office/drawing/2014/main" id="{98AD9B84-6CCE-4636-8378-B8EBAD15079F}"/>
              </a:ext>
            </a:extLst>
          </p:cNvPr>
          <p:cNvSpPr>
            <a:spLocks noChangeAspect="1"/>
          </p:cNvSpPr>
          <p:nvPr/>
        </p:nvSpPr>
        <p:spPr>
          <a:xfrm rot="19958256">
            <a:off x="10021595" y="4447299"/>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Utforming</a:t>
            </a:r>
          </a:p>
        </p:txBody>
      </p:sp>
      <p:sp>
        <p:nvSpPr>
          <p:cNvPr id="20" name="Rectangle 19">
            <a:extLst>
              <a:ext uri="{FF2B5EF4-FFF2-40B4-BE49-F238E27FC236}">
                <a16:creationId xmlns:a16="http://schemas.microsoft.com/office/drawing/2014/main" id="{5994E8D7-4473-4F82-9805-CC22716130DD}"/>
              </a:ext>
            </a:extLst>
          </p:cNvPr>
          <p:cNvSpPr>
            <a:spLocks noChangeAspect="1"/>
          </p:cNvSpPr>
          <p:nvPr/>
        </p:nvSpPr>
        <p:spPr>
          <a:xfrm rot="2107525">
            <a:off x="8556139" y="4377320"/>
            <a:ext cx="1332911" cy="41335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120000" rIns="0" bIns="120000" numCol="1" rtlCol="0" anchor="ctr" anchorCtr="0">
            <a:prstTxWarp prst="textArchDown">
              <a:avLst/>
            </a:prstTxWarp>
          </a:bodyP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nb-NO" sz="1100" b="1" dirty="0">
                <a:solidFill>
                  <a:schemeClr val="bg1"/>
                </a:solidFill>
              </a:rPr>
              <a:t>Implementering</a:t>
            </a:r>
          </a:p>
        </p:txBody>
      </p:sp>
      <p:sp>
        <p:nvSpPr>
          <p:cNvPr id="21" name="TextBox 20">
            <a:extLst>
              <a:ext uri="{FF2B5EF4-FFF2-40B4-BE49-F238E27FC236}">
                <a16:creationId xmlns:a16="http://schemas.microsoft.com/office/drawing/2014/main" id="{079F7422-AC95-4788-B479-580AC78F0366}"/>
              </a:ext>
            </a:extLst>
          </p:cNvPr>
          <p:cNvSpPr txBox="1"/>
          <p:nvPr/>
        </p:nvSpPr>
        <p:spPr>
          <a:xfrm rot="18008821">
            <a:off x="8392406" y="2880852"/>
            <a:ext cx="1923350" cy="238423"/>
          </a:xfrm>
          <a:prstGeom prst="rect">
            <a:avLst/>
          </a:prstGeom>
          <a:noFill/>
        </p:spPr>
        <p:txBody>
          <a:bodyPr wrap="square" rtlCol="0">
            <a:spAutoFit/>
          </a:bodyPr>
          <a:lstStyle/>
          <a:p>
            <a:pPr algn="ctr"/>
            <a:r>
              <a:rPr lang="nb-NO" sz="900" dirty="0">
                <a:solidFill>
                  <a:schemeClr val="bg1"/>
                </a:solidFill>
              </a:rPr>
              <a:t>Overholdelse av lover og regler</a:t>
            </a:r>
          </a:p>
        </p:txBody>
      </p:sp>
      <p:sp>
        <p:nvSpPr>
          <p:cNvPr id="22" name="TextBox 21">
            <a:extLst>
              <a:ext uri="{FF2B5EF4-FFF2-40B4-BE49-F238E27FC236}">
                <a16:creationId xmlns:a16="http://schemas.microsoft.com/office/drawing/2014/main" id="{71C00E17-A8C3-4318-8D84-FC0931308CEB}"/>
              </a:ext>
            </a:extLst>
          </p:cNvPr>
          <p:cNvSpPr txBox="1"/>
          <p:nvPr/>
        </p:nvSpPr>
        <p:spPr>
          <a:xfrm rot="3583366">
            <a:off x="9734008" y="2881720"/>
            <a:ext cx="1923350" cy="238423"/>
          </a:xfrm>
          <a:prstGeom prst="rect">
            <a:avLst/>
          </a:prstGeom>
          <a:noFill/>
        </p:spPr>
        <p:txBody>
          <a:bodyPr wrap="square" rtlCol="0">
            <a:spAutoFit/>
          </a:bodyPr>
          <a:lstStyle/>
          <a:p>
            <a:pPr algn="ctr"/>
            <a:r>
              <a:rPr lang="nb-NO" sz="900" dirty="0">
                <a:solidFill>
                  <a:schemeClr val="bg1"/>
                </a:solidFill>
              </a:rPr>
              <a:t>Målrettet og effektiv drift</a:t>
            </a:r>
          </a:p>
        </p:txBody>
      </p:sp>
      <p:sp>
        <p:nvSpPr>
          <p:cNvPr id="23" name="TextBox 22">
            <a:extLst>
              <a:ext uri="{FF2B5EF4-FFF2-40B4-BE49-F238E27FC236}">
                <a16:creationId xmlns:a16="http://schemas.microsoft.com/office/drawing/2014/main" id="{6BA787A7-E1EB-4CCC-BB7C-36C8A5DD11A3}"/>
              </a:ext>
            </a:extLst>
          </p:cNvPr>
          <p:cNvSpPr txBox="1"/>
          <p:nvPr/>
        </p:nvSpPr>
        <p:spPr>
          <a:xfrm>
            <a:off x="9080563" y="4044894"/>
            <a:ext cx="1923350" cy="238423"/>
          </a:xfrm>
          <a:prstGeom prst="rect">
            <a:avLst/>
          </a:prstGeom>
          <a:noFill/>
        </p:spPr>
        <p:txBody>
          <a:bodyPr wrap="square" rtlCol="0">
            <a:spAutoFit/>
          </a:bodyPr>
          <a:lstStyle/>
          <a:p>
            <a:pPr algn="ctr"/>
            <a:r>
              <a:rPr lang="nb-NO" sz="900" dirty="0">
                <a:solidFill>
                  <a:schemeClr val="bg1"/>
                </a:solidFill>
              </a:rPr>
              <a:t>Pålitelig rapportering</a:t>
            </a:r>
          </a:p>
        </p:txBody>
      </p:sp>
      <p:sp>
        <p:nvSpPr>
          <p:cNvPr id="25" name="Half Frame 24">
            <a:extLst>
              <a:ext uri="{FF2B5EF4-FFF2-40B4-BE49-F238E27FC236}">
                <a16:creationId xmlns:a16="http://schemas.microsoft.com/office/drawing/2014/main" id="{5F77AA90-052D-4398-891A-157111F930A5}"/>
              </a:ext>
            </a:extLst>
          </p:cNvPr>
          <p:cNvSpPr/>
          <p:nvPr/>
        </p:nvSpPr>
        <p:spPr>
          <a:xfrm rot="15446705">
            <a:off x="11314832"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6" name="Half Frame 25">
            <a:extLst>
              <a:ext uri="{FF2B5EF4-FFF2-40B4-BE49-F238E27FC236}">
                <a16:creationId xmlns:a16="http://schemas.microsoft.com/office/drawing/2014/main" id="{78791BB3-D9F1-4DC0-B23C-E8EADF6228D1}"/>
              </a:ext>
            </a:extLst>
          </p:cNvPr>
          <p:cNvSpPr/>
          <p:nvPr/>
        </p:nvSpPr>
        <p:spPr>
          <a:xfrm rot="11296810">
            <a:off x="11314832"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7" name="Half Frame 26">
            <a:extLst>
              <a:ext uri="{FF2B5EF4-FFF2-40B4-BE49-F238E27FC236}">
                <a16:creationId xmlns:a16="http://schemas.microsoft.com/office/drawing/2014/main" id="{5519549A-B00D-4DA3-8E77-B99BC71E338E}"/>
              </a:ext>
            </a:extLst>
          </p:cNvPr>
          <p:cNvSpPr/>
          <p:nvPr/>
        </p:nvSpPr>
        <p:spPr>
          <a:xfrm rot="18443273">
            <a:off x="9843457" y="4836869"/>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8" name="Half Frame 27">
            <a:extLst>
              <a:ext uri="{FF2B5EF4-FFF2-40B4-BE49-F238E27FC236}">
                <a16:creationId xmlns:a16="http://schemas.microsoft.com/office/drawing/2014/main" id="{F5B7AD98-5AD3-4C31-B18E-FD858F85BF41}"/>
              </a:ext>
            </a:extLst>
          </p:cNvPr>
          <p:cNvSpPr/>
          <p:nvPr/>
        </p:nvSpPr>
        <p:spPr>
          <a:xfrm rot="965647">
            <a:off x="8372083" y="3987371"/>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29" name="Half Frame 28">
            <a:extLst>
              <a:ext uri="{FF2B5EF4-FFF2-40B4-BE49-F238E27FC236}">
                <a16:creationId xmlns:a16="http://schemas.microsoft.com/office/drawing/2014/main" id="{2C6B677A-A15E-4866-9BC4-BDF3CDAD2405}"/>
              </a:ext>
            </a:extLst>
          </p:cNvPr>
          <p:cNvSpPr/>
          <p:nvPr/>
        </p:nvSpPr>
        <p:spPr>
          <a:xfrm rot="4979240">
            <a:off x="8372083" y="2288374"/>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30" name="Half Frame 29">
            <a:extLst>
              <a:ext uri="{FF2B5EF4-FFF2-40B4-BE49-F238E27FC236}">
                <a16:creationId xmlns:a16="http://schemas.microsoft.com/office/drawing/2014/main" id="{DE8858DE-A2CA-41DA-86C4-7F25151A12AC}"/>
              </a:ext>
            </a:extLst>
          </p:cNvPr>
          <p:cNvSpPr/>
          <p:nvPr/>
        </p:nvSpPr>
        <p:spPr>
          <a:xfrm rot="8696294">
            <a:off x="9843457" y="1438875"/>
            <a:ext cx="380959" cy="380959"/>
          </a:xfrm>
          <a:prstGeom prst="halfFrame">
            <a:avLst>
              <a:gd name="adj1" fmla="val 13484"/>
              <a:gd name="adj2" fmla="val 12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b="1" dirty="0" err="1">
              <a:solidFill>
                <a:schemeClr val="tx1"/>
              </a:solidFill>
            </a:endParaRPr>
          </a:p>
        </p:txBody>
      </p:sp>
      <p:sp>
        <p:nvSpPr>
          <p:cNvPr id="39" name="TextBox 38">
            <a:extLst>
              <a:ext uri="{FF2B5EF4-FFF2-40B4-BE49-F238E27FC236}">
                <a16:creationId xmlns:a16="http://schemas.microsoft.com/office/drawing/2014/main" id="{91797698-0B05-40C2-B90A-31049B57D8EA}"/>
              </a:ext>
            </a:extLst>
          </p:cNvPr>
          <p:cNvSpPr txBox="1"/>
          <p:nvPr/>
        </p:nvSpPr>
        <p:spPr>
          <a:xfrm rot="17962654">
            <a:off x="1427580" y="4105785"/>
            <a:ext cx="2628000" cy="292388"/>
          </a:xfrm>
          <a:prstGeom prst="rect">
            <a:avLst/>
          </a:prstGeom>
          <a:noFill/>
        </p:spPr>
        <p:txBody>
          <a:bodyPr wrap="square" rtlCol="0">
            <a:spAutoFit/>
          </a:bodyPr>
          <a:lstStyle/>
          <a:p>
            <a:pPr algn="ctr"/>
            <a:r>
              <a:rPr lang="nb-NO" sz="1300" dirty="0">
                <a:solidFill>
                  <a:schemeClr val="bg1"/>
                </a:solidFill>
              </a:rPr>
              <a:t>Overholdelse av lover og regler</a:t>
            </a:r>
          </a:p>
        </p:txBody>
      </p:sp>
      <p:sp>
        <p:nvSpPr>
          <p:cNvPr id="41" name="TextBox 40">
            <a:extLst>
              <a:ext uri="{FF2B5EF4-FFF2-40B4-BE49-F238E27FC236}">
                <a16:creationId xmlns:a16="http://schemas.microsoft.com/office/drawing/2014/main" id="{16E08A9B-F3E8-44A7-BB84-F9D568226CB0}"/>
              </a:ext>
            </a:extLst>
          </p:cNvPr>
          <p:cNvSpPr txBox="1"/>
          <p:nvPr/>
        </p:nvSpPr>
        <p:spPr>
          <a:xfrm>
            <a:off x="2271173" y="5552449"/>
            <a:ext cx="2620457" cy="292387"/>
          </a:xfrm>
          <a:prstGeom prst="rect">
            <a:avLst/>
          </a:prstGeom>
          <a:noFill/>
        </p:spPr>
        <p:txBody>
          <a:bodyPr wrap="square" rtlCol="0">
            <a:spAutoFit/>
          </a:bodyPr>
          <a:lstStyle/>
          <a:p>
            <a:pPr algn="ctr"/>
            <a:r>
              <a:rPr lang="nb-NO" sz="1300" dirty="0">
                <a:solidFill>
                  <a:schemeClr val="bg1"/>
                </a:solidFill>
              </a:rPr>
              <a:t>Pålitelig rapportering</a:t>
            </a:r>
          </a:p>
        </p:txBody>
      </p:sp>
      <p:sp>
        <p:nvSpPr>
          <p:cNvPr id="32" name="TextBox 20">
            <a:extLst>
              <a:ext uri="{FF2B5EF4-FFF2-40B4-BE49-F238E27FC236}">
                <a16:creationId xmlns:a16="http://schemas.microsoft.com/office/drawing/2014/main" id="{7CA27D56-F360-4FEB-9306-94FBC23D8B95}"/>
              </a:ext>
            </a:extLst>
          </p:cNvPr>
          <p:cNvSpPr txBox="1"/>
          <p:nvPr/>
        </p:nvSpPr>
        <p:spPr>
          <a:xfrm rot="18008821">
            <a:off x="8393690" y="2879693"/>
            <a:ext cx="1923350" cy="238423"/>
          </a:xfrm>
          <a:prstGeom prst="rect">
            <a:avLst/>
          </a:prstGeom>
          <a:noFill/>
        </p:spPr>
        <p:txBody>
          <a:bodyPr wrap="square" rtlCol="0">
            <a:spAutoFit/>
          </a:bodyPr>
          <a:lstStyle/>
          <a:p>
            <a:pPr algn="ctr"/>
            <a:r>
              <a:rPr lang="nb-NO" sz="900" dirty="0">
                <a:solidFill>
                  <a:schemeClr val="bg1"/>
                </a:solidFill>
              </a:rPr>
              <a:t>Overholdelse av lover og regler</a:t>
            </a:r>
          </a:p>
        </p:txBody>
      </p:sp>
      <p:sp>
        <p:nvSpPr>
          <p:cNvPr id="33" name="TextBox 21">
            <a:extLst>
              <a:ext uri="{FF2B5EF4-FFF2-40B4-BE49-F238E27FC236}">
                <a16:creationId xmlns:a16="http://schemas.microsoft.com/office/drawing/2014/main" id="{0FFFC553-3278-405D-9EA5-9312C4B3DC03}"/>
              </a:ext>
            </a:extLst>
          </p:cNvPr>
          <p:cNvSpPr txBox="1"/>
          <p:nvPr/>
        </p:nvSpPr>
        <p:spPr>
          <a:xfrm rot="3583366">
            <a:off x="9735292" y="2880561"/>
            <a:ext cx="1923350" cy="238423"/>
          </a:xfrm>
          <a:prstGeom prst="rect">
            <a:avLst/>
          </a:prstGeom>
          <a:noFill/>
        </p:spPr>
        <p:txBody>
          <a:bodyPr wrap="square" rtlCol="0">
            <a:spAutoFit/>
          </a:bodyPr>
          <a:lstStyle/>
          <a:p>
            <a:pPr algn="ctr"/>
            <a:r>
              <a:rPr lang="nb-NO" sz="900" dirty="0">
                <a:solidFill>
                  <a:schemeClr val="bg1"/>
                </a:solidFill>
              </a:rPr>
              <a:t>Målrettet og effektiv drift</a:t>
            </a:r>
          </a:p>
        </p:txBody>
      </p:sp>
      <p:grpSp>
        <p:nvGrpSpPr>
          <p:cNvPr id="31" name="Gruppe 30">
            <a:extLst>
              <a:ext uri="{FF2B5EF4-FFF2-40B4-BE49-F238E27FC236}">
                <a16:creationId xmlns:a16="http://schemas.microsoft.com/office/drawing/2014/main" id="{C489E91E-505E-4E8A-9C4C-22A12478A772}"/>
              </a:ext>
            </a:extLst>
          </p:cNvPr>
          <p:cNvGrpSpPr/>
          <p:nvPr/>
        </p:nvGrpSpPr>
        <p:grpSpPr>
          <a:xfrm>
            <a:off x="522216" y="1634918"/>
            <a:ext cx="6902697" cy="4148254"/>
            <a:chOff x="2010137" y="1290574"/>
            <a:chExt cx="8171726" cy="4525701"/>
          </a:xfrm>
        </p:grpSpPr>
        <p:sp>
          <p:nvSpPr>
            <p:cNvPr id="34" name="Rektangel 33">
              <a:extLst>
                <a:ext uri="{FF2B5EF4-FFF2-40B4-BE49-F238E27FC236}">
                  <a16:creationId xmlns:a16="http://schemas.microsoft.com/office/drawing/2014/main" id="{9F3D2CC6-489A-473D-8938-5D57F169EA43}"/>
                </a:ext>
              </a:extLst>
            </p:cNvPr>
            <p:cNvSpPr/>
            <p:nvPr/>
          </p:nvSpPr>
          <p:spPr>
            <a:xfrm>
              <a:off x="2010137" y="1290574"/>
              <a:ext cx="8171726" cy="4525701"/>
            </a:xfrm>
            <a:prstGeom prst="rect">
              <a:avLst/>
            </a:prstGeom>
            <a:solidFill>
              <a:srgbClr val="F0A5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35" name="Rektangel: avrundede hjørner 34">
              <a:extLst>
                <a:ext uri="{FF2B5EF4-FFF2-40B4-BE49-F238E27FC236}">
                  <a16:creationId xmlns:a16="http://schemas.microsoft.com/office/drawing/2014/main" id="{1679DD27-5F8F-45F5-9347-5ED1BDFA8713}"/>
                </a:ext>
              </a:extLst>
            </p:cNvPr>
            <p:cNvSpPr/>
            <p:nvPr/>
          </p:nvSpPr>
          <p:spPr>
            <a:xfrm>
              <a:off x="2191478" y="1898543"/>
              <a:ext cx="2511707" cy="1608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36" name="Rektangel: avrundede hjørner 35">
              <a:extLst>
                <a:ext uri="{FF2B5EF4-FFF2-40B4-BE49-F238E27FC236}">
                  <a16:creationId xmlns:a16="http://schemas.microsoft.com/office/drawing/2014/main" id="{AE76E8D8-DBA0-4BD8-96FD-13C2E2E8ECB3}"/>
                </a:ext>
              </a:extLst>
            </p:cNvPr>
            <p:cNvSpPr/>
            <p:nvPr/>
          </p:nvSpPr>
          <p:spPr>
            <a:xfrm>
              <a:off x="3447332" y="3874623"/>
              <a:ext cx="2511707" cy="1608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37" name="Rektangel: avrundede hjørner 36">
              <a:extLst>
                <a:ext uri="{FF2B5EF4-FFF2-40B4-BE49-F238E27FC236}">
                  <a16:creationId xmlns:a16="http://schemas.microsoft.com/office/drawing/2014/main" id="{6CAF599A-EE67-485A-A7FF-A03855ACC7AB}"/>
                </a:ext>
              </a:extLst>
            </p:cNvPr>
            <p:cNvSpPr/>
            <p:nvPr/>
          </p:nvSpPr>
          <p:spPr>
            <a:xfrm>
              <a:off x="6186672" y="3874624"/>
              <a:ext cx="2511707" cy="1608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38" name="Rektangel: avrundede hjørner 37">
              <a:extLst>
                <a:ext uri="{FF2B5EF4-FFF2-40B4-BE49-F238E27FC236}">
                  <a16:creationId xmlns:a16="http://schemas.microsoft.com/office/drawing/2014/main" id="{5F250BF6-F610-46BB-AFA6-24857EA05732}"/>
                </a:ext>
              </a:extLst>
            </p:cNvPr>
            <p:cNvSpPr/>
            <p:nvPr/>
          </p:nvSpPr>
          <p:spPr>
            <a:xfrm>
              <a:off x="4840148" y="1944546"/>
              <a:ext cx="2511707" cy="1608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40" name="Rektangel: avrundede hjørner 39">
              <a:extLst>
                <a:ext uri="{FF2B5EF4-FFF2-40B4-BE49-F238E27FC236}">
                  <a16:creationId xmlns:a16="http://schemas.microsoft.com/office/drawing/2014/main" id="{8C7DAC22-422A-4BDB-BE38-25616CCC7F2A}"/>
                </a:ext>
              </a:extLst>
            </p:cNvPr>
            <p:cNvSpPr/>
            <p:nvPr/>
          </p:nvSpPr>
          <p:spPr>
            <a:xfrm>
              <a:off x="7511006" y="1944544"/>
              <a:ext cx="2511707" cy="1608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b="1" dirty="0" err="1"/>
            </a:p>
          </p:txBody>
        </p:sp>
        <p:sp>
          <p:nvSpPr>
            <p:cNvPr id="42" name="TekstSylinder 41">
              <a:extLst>
                <a:ext uri="{FF2B5EF4-FFF2-40B4-BE49-F238E27FC236}">
                  <a16:creationId xmlns:a16="http://schemas.microsoft.com/office/drawing/2014/main" id="{37902124-B373-45FF-9537-7FE7AEE55894}"/>
                </a:ext>
              </a:extLst>
            </p:cNvPr>
            <p:cNvSpPr txBox="1"/>
            <p:nvPr/>
          </p:nvSpPr>
          <p:spPr>
            <a:xfrm>
              <a:off x="2418145" y="2004265"/>
              <a:ext cx="2013995" cy="307777"/>
            </a:xfrm>
            <a:prstGeom prst="rect">
              <a:avLst/>
            </a:prstGeom>
            <a:noFill/>
          </p:spPr>
          <p:txBody>
            <a:bodyPr wrap="square" rtlCol="0">
              <a:spAutoFit/>
            </a:bodyPr>
            <a:lstStyle/>
            <a:p>
              <a:pPr algn="ctr"/>
              <a:r>
                <a:rPr lang="nb-NO" sz="1400" b="1" dirty="0"/>
                <a:t>Risikovurderinger</a:t>
              </a:r>
            </a:p>
          </p:txBody>
        </p:sp>
        <p:sp>
          <p:nvSpPr>
            <p:cNvPr id="43" name="TekstSylinder 42">
              <a:extLst>
                <a:ext uri="{FF2B5EF4-FFF2-40B4-BE49-F238E27FC236}">
                  <a16:creationId xmlns:a16="http://schemas.microsoft.com/office/drawing/2014/main" id="{61F79713-6426-49E6-A5E8-2A38B79A754E}"/>
                </a:ext>
              </a:extLst>
            </p:cNvPr>
            <p:cNvSpPr txBox="1"/>
            <p:nvPr/>
          </p:nvSpPr>
          <p:spPr>
            <a:xfrm>
              <a:off x="5089003" y="2004265"/>
              <a:ext cx="2013995" cy="307777"/>
            </a:xfrm>
            <a:prstGeom prst="rect">
              <a:avLst/>
            </a:prstGeom>
            <a:noFill/>
          </p:spPr>
          <p:txBody>
            <a:bodyPr wrap="square" rtlCol="0">
              <a:spAutoFit/>
            </a:bodyPr>
            <a:lstStyle/>
            <a:p>
              <a:pPr algn="ctr"/>
              <a:r>
                <a:rPr lang="nb-NO" sz="1400" b="1" dirty="0"/>
                <a:t>Kontrollaktiviteter</a:t>
              </a:r>
            </a:p>
          </p:txBody>
        </p:sp>
        <p:sp>
          <p:nvSpPr>
            <p:cNvPr id="44" name="TekstSylinder 43">
              <a:extLst>
                <a:ext uri="{FF2B5EF4-FFF2-40B4-BE49-F238E27FC236}">
                  <a16:creationId xmlns:a16="http://schemas.microsoft.com/office/drawing/2014/main" id="{30BAE3DD-A941-45F9-BEBA-5682715325FB}"/>
                </a:ext>
              </a:extLst>
            </p:cNvPr>
            <p:cNvSpPr txBox="1"/>
            <p:nvPr/>
          </p:nvSpPr>
          <p:spPr>
            <a:xfrm>
              <a:off x="7759861" y="2004265"/>
              <a:ext cx="2013995" cy="307777"/>
            </a:xfrm>
            <a:prstGeom prst="rect">
              <a:avLst/>
            </a:prstGeom>
            <a:noFill/>
          </p:spPr>
          <p:txBody>
            <a:bodyPr wrap="square" rtlCol="0">
              <a:spAutoFit/>
            </a:bodyPr>
            <a:lstStyle/>
            <a:p>
              <a:pPr algn="ctr"/>
              <a:r>
                <a:rPr lang="nb-NO" sz="1400" b="1" dirty="0"/>
                <a:t>Oppfølging</a:t>
              </a:r>
            </a:p>
          </p:txBody>
        </p:sp>
        <p:sp>
          <p:nvSpPr>
            <p:cNvPr id="45" name="TekstSylinder 44">
              <a:extLst>
                <a:ext uri="{FF2B5EF4-FFF2-40B4-BE49-F238E27FC236}">
                  <a16:creationId xmlns:a16="http://schemas.microsoft.com/office/drawing/2014/main" id="{A81F55DC-9D02-477D-9E01-26447B91A19A}"/>
                </a:ext>
              </a:extLst>
            </p:cNvPr>
            <p:cNvSpPr txBox="1"/>
            <p:nvPr/>
          </p:nvSpPr>
          <p:spPr>
            <a:xfrm>
              <a:off x="3696187" y="3892901"/>
              <a:ext cx="2013995" cy="523220"/>
            </a:xfrm>
            <a:prstGeom prst="rect">
              <a:avLst/>
            </a:prstGeom>
            <a:noFill/>
          </p:spPr>
          <p:txBody>
            <a:bodyPr wrap="square" rtlCol="0">
              <a:spAutoFit/>
            </a:bodyPr>
            <a:lstStyle/>
            <a:p>
              <a:pPr algn="ctr"/>
              <a:r>
                <a:rPr lang="nb-NO" sz="1400" b="1" dirty="0"/>
                <a:t>Informasjon og kommunikasjon</a:t>
              </a:r>
            </a:p>
          </p:txBody>
        </p:sp>
        <p:sp>
          <p:nvSpPr>
            <p:cNvPr id="46" name="TekstSylinder 45">
              <a:extLst>
                <a:ext uri="{FF2B5EF4-FFF2-40B4-BE49-F238E27FC236}">
                  <a16:creationId xmlns:a16="http://schemas.microsoft.com/office/drawing/2014/main" id="{F6501A8D-7FCB-42D5-B03F-6444D4D1945F}"/>
                </a:ext>
              </a:extLst>
            </p:cNvPr>
            <p:cNvSpPr txBox="1"/>
            <p:nvPr/>
          </p:nvSpPr>
          <p:spPr>
            <a:xfrm>
              <a:off x="6435527" y="3892902"/>
              <a:ext cx="2013995" cy="523220"/>
            </a:xfrm>
            <a:prstGeom prst="rect">
              <a:avLst/>
            </a:prstGeom>
            <a:noFill/>
          </p:spPr>
          <p:txBody>
            <a:bodyPr wrap="square" rtlCol="0">
              <a:spAutoFit/>
            </a:bodyPr>
            <a:lstStyle/>
            <a:p>
              <a:pPr algn="ctr"/>
              <a:r>
                <a:rPr lang="nb-NO" sz="1400" b="1" dirty="0"/>
                <a:t>Styrings- og kontrollmiljø</a:t>
              </a:r>
            </a:p>
          </p:txBody>
        </p:sp>
        <p:pic>
          <p:nvPicPr>
            <p:cNvPr id="47" name="Grafikk 46" descr="Forstørrelsesglass">
              <a:extLst>
                <a:ext uri="{FF2B5EF4-FFF2-40B4-BE49-F238E27FC236}">
                  <a16:creationId xmlns:a16="http://schemas.microsoft.com/office/drawing/2014/main" id="{809A273B-92CE-41B3-98E5-A3553FE9F1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9264" y="2503406"/>
              <a:ext cx="724188" cy="724188"/>
            </a:xfrm>
            <a:prstGeom prst="rect">
              <a:avLst/>
            </a:prstGeom>
          </p:spPr>
        </p:pic>
        <p:pic>
          <p:nvPicPr>
            <p:cNvPr id="48" name="Grafikk 47" descr="Chat VH">
              <a:extLst>
                <a:ext uri="{FF2B5EF4-FFF2-40B4-BE49-F238E27FC236}">
                  <a16:creationId xmlns:a16="http://schemas.microsoft.com/office/drawing/2014/main" id="{C06B0737-A0B0-4567-A366-ACF992A0AB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0945" y="4462122"/>
              <a:ext cx="804478" cy="804478"/>
            </a:xfrm>
            <a:prstGeom prst="rect">
              <a:avLst/>
            </a:prstGeom>
          </p:spPr>
        </p:pic>
        <p:pic>
          <p:nvPicPr>
            <p:cNvPr id="50" name="Grafikk 49" descr="Brukere">
              <a:extLst>
                <a:ext uri="{FF2B5EF4-FFF2-40B4-BE49-F238E27FC236}">
                  <a16:creationId xmlns:a16="http://schemas.microsoft.com/office/drawing/2014/main" id="{BF18DBCE-6192-4E43-9CF5-03ADCB9300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5255" y="4471952"/>
              <a:ext cx="774537" cy="774537"/>
            </a:xfrm>
            <a:prstGeom prst="rect">
              <a:avLst/>
            </a:prstGeom>
          </p:spPr>
        </p:pic>
        <p:pic>
          <p:nvPicPr>
            <p:cNvPr id="51" name="Grafikk 50" descr="Sjekkliste">
              <a:extLst>
                <a:ext uri="{FF2B5EF4-FFF2-40B4-BE49-F238E27FC236}">
                  <a16:creationId xmlns:a16="http://schemas.microsoft.com/office/drawing/2014/main" id="{DFB3A57B-8FBC-4D6A-AB83-B44AACE557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6354" y="2455853"/>
              <a:ext cx="819294" cy="819294"/>
            </a:xfrm>
            <a:prstGeom prst="rect">
              <a:avLst/>
            </a:prstGeom>
          </p:spPr>
        </p:pic>
        <p:pic>
          <p:nvPicPr>
            <p:cNvPr id="52" name="Grafikk 51" descr="Stolpediagram">
              <a:extLst>
                <a:ext uri="{FF2B5EF4-FFF2-40B4-BE49-F238E27FC236}">
                  <a16:creationId xmlns:a16="http://schemas.microsoft.com/office/drawing/2014/main" id="{E6DDE52C-320F-4353-A4C5-0971C61741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8637" y="2491017"/>
              <a:ext cx="757389" cy="757389"/>
            </a:xfrm>
            <a:prstGeom prst="rect">
              <a:avLst/>
            </a:prstGeom>
          </p:spPr>
        </p:pic>
        <p:sp>
          <p:nvSpPr>
            <p:cNvPr id="53" name="Tittel 1">
              <a:extLst>
                <a:ext uri="{FF2B5EF4-FFF2-40B4-BE49-F238E27FC236}">
                  <a16:creationId xmlns:a16="http://schemas.microsoft.com/office/drawing/2014/main" id="{CC36B44E-3A25-451A-8E28-C9E8FFB7079E}"/>
                </a:ext>
              </a:extLst>
            </p:cNvPr>
            <p:cNvSpPr txBox="1">
              <a:spLocks/>
            </p:cNvSpPr>
            <p:nvPr/>
          </p:nvSpPr>
          <p:spPr>
            <a:xfrm>
              <a:off x="2418145" y="1464196"/>
              <a:ext cx="7355711" cy="4343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algn="ctr"/>
              <a:endParaRPr lang="nb-NO" sz="2000" dirty="0">
                <a:solidFill>
                  <a:srgbClr val="FF0000"/>
                </a:solidFill>
              </a:endParaRPr>
            </a:p>
          </p:txBody>
        </p:sp>
      </p:grpSp>
    </p:spTree>
    <p:extLst>
      <p:ext uri="{BB962C8B-B14F-4D97-AF65-F5344CB8AC3E}">
        <p14:creationId xmlns:p14="http://schemas.microsoft.com/office/powerpoint/2010/main" val="406228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A875-0431-4F2D-BAE2-AF2B5E286CE8}"/>
              </a:ext>
            </a:extLst>
          </p:cNvPr>
          <p:cNvSpPr>
            <a:spLocks noGrp="1"/>
          </p:cNvSpPr>
          <p:nvPr>
            <p:ph type="title"/>
          </p:nvPr>
        </p:nvSpPr>
        <p:spPr>
          <a:xfrm>
            <a:off x="536577" y="441325"/>
            <a:ext cx="6964362" cy="2183341"/>
          </a:xfrm>
        </p:spPr>
        <p:txBody>
          <a:bodyPr/>
          <a:lstStyle/>
          <a:p>
            <a:r>
              <a:rPr lang="nb-NO" sz="2400" dirty="0"/>
              <a:t>Hvilke krav stiller økonomiregelverket til internkontroll?</a:t>
            </a:r>
          </a:p>
        </p:txBody>
      </p:sp>
      <p:sp>
        <p:nvSpPr>
          <p:cNvPr id="3" name="Content Placeholder 2">
            <a:extLst>
              <a:ext uri="{FF2B5EF4-FFF2-40B4-BE49-F238E27FC236}">
                <a16:creationId xmlns:a16="http://schemas.microsoft.com/office/drawing/2014/main" id="{B443CAF3-AA1D-4AC8-902D-44688861DF23}"/>
              </a:ext>
            </a:extLst>
          </p:cNvPr>
          <p:cNvSpPr>
            <a:spLocks noGrp="1"/>
          </p:cNvSpPr>
          <p:nvPr>
            <p:ph sz="quarter" idx="13"/>
          </p:nvPr>
        </p:nvSpPr>
        <p:spPr>
          <a:xfrm>
            <a:off x="533400" y="1717675"/>
            <a:ext cx="6967538" cy="4818592"/>
          </a:xfrm>
        </p:spPr>
        <p:txBody>
          <a:bodyPr/>
          <a:lstStyle/>
          <a:p>
            <a:pPr marL="0" indent="0">
              <a:buNone/>
            </a:pPr>
            <a:r>
              <a:rPr lang="nb-NO" sz="1800" dirty="0"/>
              <a:t>§ 4 Grunnleggende styringsprinsipper</a:t>
            </a:r>
          </a:p>
          <a:p>
            <a:pPr marL="0" indent="0">
              <a:buNone/>
            </a:pPr>
            <a:endParaRPr lang="nb-NO" sz="1800" dirty="0"/>
          </a:p>
          <a:p>
            <a:pPr marL="0" indent="0">
              <a:buNone/>
            </a:pPr>
            <a:r>
              <a:rPr lang="nb-NO" sz="1800" dirty="0"/>
              <a:t>Alle virksomheter skal: </a:t>
            </a:r>
          </a:p>
          <a:p>
            <a:pPr marL="0" indent="0">
              <a:buNone/>
            </a:pPr>
            <a:endParaRPr lang="nb-NO" sz="1800" dirty="0"/>
          </a:p>
          <a:p>
            <a:pPr marL="342900" indent="-342900">
              <a:buAutoNum type="alphaLcParenR"/>
            </a:pPr>
            <a:r>
              <a:rPr lang="nb-NO" sz="1800" dirty="0"/>
              <a:t>fastsette mål og resultatkrav innenfor rammen av disponible ressurser og forutsetninger gitt av overordnet myndighet </a:t>
            </a:r>
          </a:p>
          <a:p>
            <a:pPr marL="342900" indent="-342900">
              <a:buAutoNum type="alphaLcParenR"/>
            </a:pPr>
            <a:r>
              <a:rPr lang="nb-NO" sz="1800" dirty="0"/>
              <a:t>sikre at fastsatte mål og resultatkrav oppnås, </a:t>
            </a:r>
            <a:r>
              <a:rPr lang="nb-NO" sz="1800" b="1" dirty="0"/>
              <a:t>ressursbruken er effektiv </a:t>
            </a:r>
            <a:r>
              <a:rPr lang="nb-NO" sz="1800" dirty="0"/>
              <a:t>og at virksomheten drives i </a:t>
            </a:r>
            <a:r>
              <a:rPr lang="nb-NO" sz="1800" b="1" dirty="0"/>
              <a:t>samsvar med gjeldende lover og regler</a:t>
            </a:r>
            <a:r>
              <a:rPr lang="nb-NO" sz="1800" dirty="0"/>
              <a:t>, herunder krav til god forvaltningsskikk, habilitet og etisk adferd </a:t>
            </a:r>
          </a:p>
          <a:p>
            <a:pPr marL="342900" indent="-342900">
              <a:buAutoNum type="alphaLcParenR"/>
            </a:pPr>
            <a:r>
              <a:rPr lang="nb-NO" sz="1800" dirty="0"/>
              <a:t>sikre tilstrekkelig </a:t>
            </a:r>
            <a:r>
              <a:rPr lang="nb-NO" sz="1800" b="1" dirty="0"/>
              <a:t>styringsinformasjon og forsvarlig beslutningsgrunnlag.</a:t>
            </a:r>
          </a:p>
          <a:p>
            <a:pPr marL="342900" indent="-342900">
              <a:buAutoNum type="alphaLcParenR"/>
            </a:pPr>
            <a:endParaRPr lang="nb-NO" sz="1800" b="1" dirty="0"/>
          </a:p>
          <a:p>
            <a:pPr marL="0" indent="0">
              <a:buNone/>
            </a:pPr>
            <a:r>
              <a:rPr lang="nb-NO" sz="1800" dirty="0"/>
              <a:t>Styring, oppfølging, kontroll og forvaltning må tilpasses virksomhetens egenart samt risiko og vesentlighet. </a:t>
            </a:r>
          </a:p>
          <a:p>
            <a:endParaRPr lang="nb-NO" sz="1600" dirty="0"/>
          </a:p>
        </p:txBody>
      </p:sp>
    </p:spTree>
    <p:extLst>
      <p:ext uri="{BB962C8B-B14F-4D97-AF65-F5344CB8AC3E}">
        <p14:creationId xmlns:p14="http://schemas.microsoft.com/office/powerpoint/2010/main" val="1382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CE89-C720-425E-A90E-C172DFE224CE}"/>
              </a:ext>
            </a:extLst>
          </p:cNvPr>
          <p:cNvSpPr>
            <a:spLocks noGrp="1"/>
          </p:cNvSpPr>
          <p:nvPr>
            <p:ph type="title"/>
          </p:nvPr>
        </p:nvSpPr>
        <p:spPr>
          <a:xfrm>
            <a:off x="536577" y="441325"/>
            <a:ext cx="6964362" cy="871537"/>
          </a:xfrm>
        </p:spPr>
        <p:txBody>
          <a:bodyPr/>
          <a:lstStyle/>
          <a:p>
            <a:r>
              <a:rPr lang="nb-NO" sz="2000" dirty="0"/>
              <a:t>Hvilke krav stiller økonomi-regelverket til internkontroll?</a:t>
            </a:r>
          </a:p>
        </p:txBody>
      </p:sp>
      <p:sp>
        <p:nvSpPr>
          <p:cNvPr id="3" name="Content Placeholder 2">
            <a:extLst>
              <a:ext uri="{FF2B5EF4-FFF2-40B4-BE49-F238E27FC236}">
                <a16:creationId xmlns:a16="http://schemas.microsoft.com/office/drawing/2014/main" id="{E1C04AA6-0F33-4751-9C81-7ADCCD998EF8}"/>
              </a:ext>
            </a:extLst>
          </p:cNvPr>
          <p:cNvSpPr>
            <a:spLocks noGrp="1"/>
          </p:cNvSpPr>
          <p:nvPr>
            <p:ph sz="quarter" idx="13"/>
          </p:nvPr>
        </p:nvSpPr>
        <p:spPr>
          <a:xfrm>
            <a:off x="533401" y="1312862"/>
            <a:ext cx="6967538" cy="4232275"/>
          </a:xfrm>
        </p:spPr>
        <p:txBody>
          <a:bodyPr/>
          <a:lstStyle/>
          <a:p>
            <a:pPr marL="0" indent="0">
              <a:buNone/>
            </a:pPr>
            <a:r>
              <a:rPr lang="nb-NO" sz="1600" dirty="0"/>
              <a:t>Reglementets § 14, Internkontroll</a:t>
            </a:r>
          </a:p>
          <a:p>
            <a:pPr marL="0" indent="0">
              <a:buNone/>
            </a:pPr>
            <a:r>
              <a:rPr lang="nb-NO" sz="1600" dirty="0"/>
              <a:t>Alle virksomheter skal etablere systemer og rutiner som har innebygd intern kontroll for å sikre at a) – g):</a:t>
            </a:r>
          </a:p>
          <a:p>
            <a:pPr marL="0" indent="0">
              <a:buNone/>
            </a:pPr>
            <a:endParaRPr lang="nb-NO" sz="1600" dirty="0"/>
          </a:p>
          <a:p>
            <a:pPr marL="514350" indent="-514350">
              <a:buFont typeface="+mj-lt"/>
              <a:buAutoNum type="alphaLcParenR"/>
            </a:pPr>
            <a:r>
              <a:rPr lang="nb-NO" sz="1600" dirty="0"/>
              <a:t>Beløpsmessige rammer ikke </a:t>
            </a:r>
            <a:r>
              <a:rPr lang="nb-NO" sz="1600" dirty="0" err="1"/>
              <a:t>overskrides</a:t>
            </a:r>
            <a:r>
              <a:rPr lang="nb-NO" sz="1600" dirty="0"/>
              <a:t> og at forutsatte inntekter kommer inn</a:t>
            </a:r>
          </a:p>
          <a:p>
            <a:pPr marL="514350" indent="-514350">
              <a:buFont typeface="+mj-lt"/>
              <a:buAutoNum type="alphaLcParenR"/>
            </a:pPr>
            <a:r>
              <a:rPr lang="nb-NO" sz="1600" dirty="0"/>
              <a:t>Måloppnåelse og resultater står i et tilfredsstillende forhold til fastsatte mål og resultatkrav, og at eventuelle vesentlige avvik forebygges, avdekkes og korrigeres i nødvendig utstrekning</a:t>
            </a:r>
          </a:p>
          <a:p>
            <a:pPr marL="514350" indent="-514350">
              <a:buFont typeface="+mj-lt"/>
              <a:buAutoNum type="alphaLcParenR"/>
            </a:pPr>
            <a:r>
              <a:rPr lang="nb-NO" sz="1600" dirty="0"/>
              <a:t>Ressursbruken er effektiv</a:t>
            </a:r>
          </a:p>
          <a:p>
            <a:pPr marL="514350" indent="-514350">
              <a:buFont typeface="+mj-lt"/>
              <a:buAutoNum type="alphaLcParenR"/>
            </a:pPr>
            <a:r>
              <a:rPr lang="nb-NO" sz="1600" dirty="0"/>
              <a:t>Regnskap og informasjon om resultater er pålitelig og nøyaktig</a:t>
            </a:r>
          </a:p>
          <a:p>
            <a:pPr marL="514350" indent="-514350">
              <a:buFont typeface="+mj-lt"/>
              <a:buAutoNum type="alphaLcParenR"/>
            </a:pPr>
            <a:r>
              <a:rPr lang="nb-NO" sz="1600" dirty="0"/>
              <a:t>Virksomhetens verdier, herunder fast eiendom, materiell, utstyr, verdipapirer og andre økonomiske verdier, forvaltes på en forsvarlig måte</a:t>
            </a:r>
          </a:p>
          <a:p>
            <a:pPr marL="514350" indent="-514350">
              <a:buFont typeface="+mj-lt"/>
              <a:buAutoNum type="alphaLcParenR"/>
            </a:pPr>
            <a:r>
              <a:rPr lang="nb-NO" sz="1600" dirty="0"/>
              <a:t>Økonomistyringen er organisert på en forsvarlig måte og utføres i samsvar med gjeldende lover og regler, herunder at transaksjoner er i samsvar med underliggende forhold</a:t>
            </a:r>
          </a:p>
          <a:p>
            <a:pPr marL="514350" indent="-514350">
              <a:buFont typeface="+mj-lt"/>
              <a:buAutoNum type="alphaLcParenR"/>
            </a:pPr>
            <a:r>
              <a:rPr lang="nb-NO" sz="1600" dirty="0"/>
              <a:t>Misligheter og økonomisk kriminalitet forebygges og avdekkes</a:t>
            </a:r>
          </a:p>
          <a:p>
            <a:endParaRPr lang="nb-NO" sz="1600" dirty="0"/>
          </a:p>
        </p:txBody>
      </p:sp>
    </p:spTree>
    <p:extLst>
      <p:ext uri="{BB962C8B-B14F-4D97-AF65-F5344CB8AC3E}">
        <p14:creationId xmlns:p14="http://schemas.microsoft.com/office/powerpoint/2010/main" val="63439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Ø ppt mal">
  <a:themeElements>
    <a:clrScheme name="DFØ_NY">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DFØ_14276_PPT mal_DEF2.pptx" id="{04966DC7-439F-2640-88E6-C083C4CCDB67}" vid="{126DF14E-E6F0-2844-B891-6B42A96FB21D}"/>
    </a:ext>
  </a:extLst>
</a:theme>
</file>

<file path=ppt/theme/theme2.xml><?xml version="1.0" encoding="utf-8"?>
<a:theme xmlns:a="http://schemas.openxmlformats.org/drawingml/2006/main" name="Office-tema">
  <a:themeElements>
    <a:clrScheme name="Egendefinert 104">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Egendefinert 103">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DFØ 2020</Template>
  <TotalTime>0</TotalTime>
  <Words>6232</Words>
  <Application>Microsoft Office PowerPoint</Application>
  <PresentationFormat>Widescreen</PresentationFormat>
  <Paragraphs>814</Paragraphs>
  <Slides>36</Slides>
  <Notes>30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36</vt:i4>
      </vt:variant>
    </vt:vector>
  </HeadingPairs>
  <TitlesOfParts>
    <vt:vector size="41" baseType="lpstr">
      <vt:lpstr>Arial</vt:lpstr>
      <vt:lpstr>Arial Regular</vt:lpstr>
      <vt:lpstr>Calibri</vt:lpstr>
      <vt:lpstr>System Font Regular</vt:lpstr>
      <vt:lpstr>DFØ ppt mal</vt:lpstr>
      <vt:lpstr>PowerPoint-presentasjon</vt:lpstr>
      <vt:lpstr>Innhold</vt:lpstr>
      <vt:lpstr>Hva er internkontroll?</vt:lpstr>
      <vt:lpstr>Hva er internkontroll?</vt:lpstr>
      <vt:lpstr>Hvor skal vi ha internkontroll? </vt:lpstr>
      <vt:lpstr>Internkontroll og ulike forsvarslinjer</vt:lpstr>
      <vt:lpstr>Hva kreves for å oppnå god internkontroll? </vt:lpstr>
      <vt:lpstr>Hvilke krav stiller økonomiregelverket til internkontroll?</vt:lpstr>
      <vt:lpstr>Hvilke krav stiller økonomi-regelverket til internkontroll?</vt:lpstr>
      <vt:lpstr>Hva sier bestemmelse om internkontroll?</vt:lpstr>
      <vt:lpstr>Hvorfor internkontroll?</vt:lpstr>
      <vt:lpstr>Internkontroll i det store bildet</vt:lpstr>
      <vt:lpstr>PowerPoint-presentasjon</vt:lpstr>
      <vt:lpstr>Det er flere gode grunner til å sørge for god internkontroll i staten – noen eksempler    </vt:lpstr>
      <vt:lpstr>Effektiv internkontroll er integrert i virksomhetsstyringen</vt:lpstr>
      <vt:lpstr>Prosess for internkontroll</vt:lpstr>
      <vt:lpstr>Arbeid med internkontroll er en kontinuerlig prosess på ulike organisatoriske nivå</vt:lpstr>
      <vt:lpstr>Planlegging av arbeidet med interkontroll og risikovurdering skal være innebygget i virksomhetsstyringen</vt:lpstr>
      <vt:lpstr>Planlegg arbeidet med internkontroll på en systematisk måte</vt:lpstr>
      <vt:lpstr>Risikovurderinger blir gjennomført på overordnet nivå</vt:lpstr>
      <vt:lpstr>Risikovurderinger blir gjennomført på lavere organisatoriske nivåer og prosesser</vt:lpstr>
      <vt:lpstr>Tiltak/kontrollaktiviteter skal være innebygget i virksomhetens systemer og rutiner </vt:lpstr>
      <vt:lpstr>Tiltak/kontrollaktiviteter blir utformet på ulike organisatoriske nivå for å håndtere uakseptabel risiko</vt:lpstr>
      <vt:lpstr>Målet med implementering er å sørge for at tiltaket etterleves og får ønsket effekt</vt:lpstr>
      <vt:lpstr>Oppfølging og rapportering knyttet til  internkontroll skal være innebygget i virksomhetsstyringen </vt:lpstr>
      <vt:lpstr>En levende internkontroll forutsetter oppfølging</vt:lpstr>
      <vt:lpstr>Resultatet av oppfølgingen må rapporteres til rett nivå til rett tid</vt:lpstr>
      <vt:lpstr>PowerPoint-presentasjon</vt:lpstr>
      <vt:lpstr>oppsummering</vt:lpstr>
      <vt:lpstr>Bedre internkontroll, ikke nødvendigvis mer internkontroll!  Ikke for mye, ikke for lite og på de rette stedene! </vt:lpstr>
      <vt:lpstr>God internkontroll er en viktig forutsetning for å nå samfunnsoppdraget på en effektiv måte</vt:lpstr>
      <vt:lpstr>PowerPoint-presentasjon</vt:lpstr>
      <vt:lpstr>Syv kjennetegn på god internkontroll – interkontroll oppsummert</vt:lpstr>
      <vt:lpstr>Vil du vite mer? </vt:lpstr>
      <vt:lpstr>Vil du ta kontakt med oss?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2021-03-26T13:45:00Z</dcterms:created>
  <dcterms:modified xsi:type="dcterms:W3CDTF">2021-03-26T13:46:25Z</dcterms:modified>
</cp:coreProperties>
</file>