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5"/>
  </p:notesMasterIdLst>
  <p:sldIdLst>
    <p:sldId id="263" r:id="rId2"/>
    <p:sldId id="261" r:id="rId3"/>
    <p:sldId id="262" r:id="rId4"/>
  </p:sldIdLst>
  <p:sldSz cx="10799763" cy="162004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91"/>
    <a:srgbClr val="012A4C"/>
    <a:srgbClr val="0D3B73"/>
    <a:srgbClr val="0D3B6C"/>
    <a:srgbClr val="00436C"/>
    <a:srgbClr val="01426D"/>
    <a:srgbClr val="00446D"/>
    <a:srgbClr val="0777AB"/>
    <a:srgbClr val="0777AA"/>
    <a:srgbClr val="04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64"/>
    <p:restoredTop sz="96374" autoAdjust="0"/>
  </p:normalViewPr>
  <p:slideViewPr>
    <p:cSldViewPr snapToGrid="0" snapToObjects="1">
      <p:cViewPr varScale="1">
        <p:scale>
          <a:sx n="41" d="100"/>
          <a:sy n="41" d="100"/>
        </p:scale>
        <p:origin x="454"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BC840-188A-9746-9934-C769E50AEBE7}" type="datetimeFigureOut">
              <a:rPr lang="nb-NO" smtClean="0"/>
              <a:t>27.11.2023</a:t>
            </a:fld>
            <a:endParaRPr lang="nb-NO"/>
          </a:p>
        </p:txBody>
      </p:sp>
      <p:sp>
        <p:nvSpPr>
          <p:cNvPr id="4" name="Slide Image Placeholder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9C4399-DD09-8341-A6AE-1E713F00A9A4}" type="slidenum">
              <a:rPr lang="nb-NO" smtClean="0"/>
              <a:t>‹#›</a:t>
            </a:fld>
            <a:endParaRPr lang="nb-NO"/>
          </a:p>
        </p:txBody>
      </p:sp>
    </p:spTree>
    <p:extLst>
      <p:ext uri="{BB962C8B-B14F-4D97-AF65-F5344CB8AC3E}">
        <p14:creationId xmlns:p14="http://schemas.microsoft.com/office/powerpoint/2010/main" val="4040207357"/>
      </p:ext>
    </p:extLst>
  </p:cSld>
  <p:clrMap bg1="lt1" tx1="dk1" bg2="lt2" tx2="dk2" accent1="accent1" accent2="accent2" accent3="accent3" accent4="accent4" accent5="accent5" accent6="accent6" hlink="hlink" folHlink="folHlink"/>
  <p:notesStyle>
    <a:lvl1pPr marL="0" algn="l" defTabSz="1613642" rtl="0" eaLnBrk="1" latinLnBrk="0" hangingPunct="1">
      <a:defRPr sz="2118" kern="1200">
        <a:solidFill>
          <a:schemeClr val="tx1"/>
        </a:solidFill>
        <a:latin typeface="+mn-lt"/>
        <a:ea typeface="+mn-ea"/>
        <a:cs typeface="+mn-cs"/>
      </a:defRPr>
    </a:lvl1pPr>
    <a:lvl2pPr marL="806821" algn="l" defTabSz="1613642" rtl="0" eaLnBrk="1" latinLnBrk="0" hangingPunct="1">
      <a:defRPr sz="2118" kern="1200">
        <a:solidFill>
          <a:schemeClr val="tx1"/>
        </a:solidFill>
        <a:latin typeface="+mn-lt"/>
        <a:ea typeface="+mn-ea"/>
        <a:cs typeface="+mn-cs"/>
      </a:defRPr>
    </a:lvl2pPr>
    <a:lvl3pPr marL="1613642" algn="l" defTabSz="1613642" rtl="0" eaLnBrk="1" latinLnBrk="0" hangingPunct="1">
      <a:defRPr sz="2118" kern="1200">
        <a:solidFill>
          <a:schemeClr val="tx1"/>
        </a:solidFill>
        <a:latin typeface="+mn-lt"/>
        <a:ea typeface="+mn-ea"/>
        <a:cs typeface="+mn-cs"/>
      </a:defRPr>
    </a:lvl3pPr>
    <a:lvl4pPr marL="2420463" algn="l" defTabSz="1613642" rtl="0" eaLnBrk="1" latinLnBrk="0" hangingPunct="1">
      <a:defRPr sz="2118" kern="1200">
        <a:solidFill>
          <a:schemeClr val="tx1"/>
        </a:solidFill>
        <a:latin typeface="+mn-lt"/>
        <a:ea typeface="+mn-ea"/>
        <a:cs typeface="+mn-cs"/>
      </a:defRPr>
    </a:lvl4pPr>
    <a:lvl5pPr marL="3227283" algn="l" defTabSz="1613642" rtl="0" eaLnBrk="1" latinLnBrk="0" hangingPunct="1">
      <a:defRPr sz="2118" kern="1200">
        <a:solidFill>
          <a:schemeClr val="tx1"/>
        </a:solidFill>
        <a:latin typeface="+mn-lt"/>
        <a:ea typeface="+mn-ea"/>
        <a:cs typeface="+mn-cs"/>
      </a:defRPr>
    </a:lvl5pPr>
    <a:lvl6pPr marL="4034104" algn="l" defTabSz="1613642" rtl="0" eaLnBrk="1" latinLnBrk="0" hangingPunct="1">
      <a:defRPr sz="2118" kern="1200">
        <a:solidFill>
          <a:schemeClr val="tx1"/>
        </a:solidFill>
        <a:latin typeface="+mn-lt"/>
        <a:ea typeface="+mn-ea"/>
        <a:cs typeface="+mn-cs"/>
      </a:defRPr>
    </a:lvl6pPr>
    <a:lvl7pPr marL="4840925" algn="l" defTabSz="1613642" rtl="0" eaLnBrk="1" latinLnBrk="0" hangingPunct="1">
      <a:defRPr sz="2118" kern="1200">
        <a:solidFill>
          <a:schemeClr val="tx1"/>
        </a:solidFill>
        <a:latin typeface="+mn-lt"/>
        <a:ea typeface="+mn-ea"/>
        <a:cs typeface="+mn-cs"/>
      </a:defRPr>
    </a:lvl7pPr>
    <a:lvl8pPr marL="5647746" algn="l" defTabSz="1613642" rtl="0" eaLnBrk="1" latinLnBrk="0" hangingPunct="1">
      <a:defRPr sz="2118" kern="1200">
        <a:solidFill>
          <a:schemeClr val="tx1"/>
        </a:solidFill>
        <a:latin typeface="+mn-lt"/>
        <a:ea typeface="+mn-ea"/>
        <a:cs typeface="+mn-cs"/>
      </a:defRPr>
    </a:lvl8pPr>
    <a:lvl9pPr marL="6454567" algn="l" defTabSz="1613642" rtl="0" eaLnBrk="1" latinLnBrk="0" hangingPunct="1">
      <a:defRPr sz="211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00300" y="1143000"/>
            <a:ext cx="2057400" cy="3086100"/>
          </a:xfrm>
        </p:spPr>
      </p:sp>
      <p:sp>
        <p:nvSpPr>
          <p:cNvPr id="3" name="Notes Placeholder 2"/>
          <p:cNvSpPr>
            <a:spLocks noGrp="1"/>
          </p:cNvSpPr>
          <p:nvPr>
            <p:ph type="body" idx="1"/>
          </p:nvPr>
        </p:nvSpPr>
        <p:spPr/>
        <p:txBody>
          <a:bodyPr/>
          <a:lstStyle/>
          <a:p>
            <a:r>
              <a:rPr lang="nb-NO" dirty="0"/>
              <a:t>Skala med sitater</a:t>
            </a:r>
          </a:p>
        </p:txBody>
      </p:sp>
      <p:sp>
        <p:nvSpPr>
          <p:cNvPr id="4" name="Slide Number Placeholder 3"/>
          <p:cNvSpPr>
            <a:spLocks noGrp="1"/>
          </p:cNvSpPr>
          <p:nvPr>
            <p:ph type="sldNum" sz="quarter" idx="5"/>
          </p:nvPr>
        </p:nvSpPr>
        <p:spPr/>
        <p:txBody>
          <a:bodyPr/>
          <a:lstStyle/>
          <a:p>
            <a:fld id="{9B9C4399-DD09-8341-A6AE-1E713F00A9A4}" type="slidenum">
              <a:rPr lang="nb-NO" smtClean="0"/>
              <a:t>2</a:t>
            </a:fld>
            <a:endParaRPr lang="nb-NO"/>
          </a:p>
        </p:txBody>
      </p:sp>
    </p:spTree>
    <p:extLst>
      <p:ext uri="{BB962C8B-B14F-4D97-AF65-F5344CB8AC3E}">
        <p14:creationId xmlns:p14="http://schemas.microsoft.com/office/powerpoint/2010/main" val="2459247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00300" y="1143000"/>
            <a:ext cx="2057400" cy="3086100"/>
          </a:xfrm>
        </p:spPr>
      </p:sp>
      <p:sp>
        <p:nvSpPr>
          <p:cNvPr id="3" name="Notes Placeholder 2"/>
          <p:cNvSpPr>
            <a:spLocks noGrp="1"/>
          </p:cNvSpPr>
          <p:nvPr>
            <p:ph type="body" idx="1"/>
          </p:nvPr>
        </p:nvSpPr>
        <p:spPr/>
        <p:txBody>
          <a:bodyPr/>
          <a:lstStyle/>
          <a:p>
            <a:r>
              <a:rPr lang="nb-NO" dirty="0"/>
              <a:t>Skala med sitater</a:t>
            </a:r>
          </a:p>
        </p:txBody>
      </p:sp>
      <p:sp>
        <p:nvSpPr>
          <p:cNvPr id="4" name="Slide Number Placeholder 3"/>
          <p:cNvSpPr>
            <a:spLocks noGrp="1"/>
          </p:cNvSpPr>
          <p:nvPr>
            <p:ph type="sldNum" sz="quarter" idx="5"/>
          </p:nvPr>
        </p:nvSpPr>
        <p:spPr/>
        <p:txBody>
          <a:bodyPr/>
          <a:lstStyle/>
          <a:p>
            <a:fld id="{9B9C4399-DD09-8341-A6AE-1E713F00A9A4}" type="slidenum">
              <a:rPr lang="nb-NO" smtClean="0"/>
              <a:t>3</a:t>
            </a:fld>
            <a:endParaRPr lang="nb-NO"/>
          </a:p>
        </p:txBody>
      </p:sp>
    </p:spTree>
    <p:extLst>
      <p:ext uri="{BB962C8B-B14F-4D97-AF65-F5344CB8AC3E}">
        <p14:creationId xmlns:p14="http://schemas.microsoft.com/office/powerpoint/2010/main" val="4174457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9982" y="2651323"/>
            <a:ext cx="9179799" cy="5640152"/>
          </a:xfrm>
        </p:spPr>
        <p:txBody>
          <a:bodyPr anchor="b"/>
          <a:lstStyle>
            <a:lvl1pPr algn="ctr">
              <a:defRPr sz="7087"/>
            </a:lvl1pPr>
          </a:lstStyle>
          <a:p>
            <a:r>
              <a:rPr lang="en-GB"/>
              <a:t>Click to edit Master title style</a:t>
            </a:r>
            <a:endParaRPr lang="en-US" dirty="0"/>
          </a:p>
        </p:txBody>
      </p:sp>
      <p:sp>
        <p:nvSpPr>
          <p:cNvPr id="3" name="Subtitle 2"/>
          <p:cNvSpPr>
            <a:spLocks noGrp="1"/>
          </p:cNvSpPr>
          <p:nvPr>
            <p:ph type="subTitle" idx="1"/>
          </p:nvPr>
        </p:nvSpPr>
        <p:spPr>
          <a:xfrm>
            <a:off x="1349971" y="8508981"/>
            <a:ext cx="8099822" cy="3911355"/>
          </a:xfrm>
        </p:spPr>
        <p:txBody>
          <a:bodyPr/>
          <a:lstStyle>
            <a:lvl1pPr marL="0" indent="0" algn="ctr">
              <a:buNone/>
              <a:defRPr sz="2835"/>
            </a:lvl1pPr>
            <a:lvl2pPr marL="539999" indent="0" algn="ctr">
              <a:buNone/>
              <a:defRPr sz="2362"/>
            </a:lvl2pPr>
            <a:lvl3pPr marL="1079998" indent="0" algn="ctr">
              <a:buNone/>
              <a:defRPr sz="2126"/>
            </a:lvl3pPr>
            <a:lvl4pPr marL="1619997" indent="0" algn="ctr">
              <a:buNone/>
              <a:defRPr sz="1890"/>
            </a:lvl4pPr>
            <a:lvl5pPr marL="2159996" indent="0" algn="ctr">
              <a:buNone/>
              <a:defRPr sz="1890"/>
            </a:lvl5pPr>
            <a:lvl6pPr marL="2699995" indent="0" algn="ctr">
              <a:buNone/>
              <a:defRPr sz="1890"/>
            </a:lvl6pPr>
            <a:lvl7pPr marL="3239994" indent="0" algn="ctr">
              <a:buNone/>
              <a:defRPr sz="1890"/>
            </a:lvl7pPr>
            <a:lvl8pPr marL="3779992" indent="0" algn="ctr">
              <a:buNone/>
              <a:defRPr sz="1890"/>
            </a:lvl8pPr>
            <a:lvl9pPr marL="4319991" indent="0" algn="ctr">
              <a:buNone/>
              <a:defRPr sz="189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27.11.2023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7040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27.11.2023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3928999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1" y="862524"/>
            <a:ext cx="2328699" cy="13729122"/>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42484" y="862524"/>
            <a:ext cx="6851100" cy="1372912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27.11.2023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399934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27.11.2023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76669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6859" y="4038864"/>
            <a:ext cx="9314796" cy="6738931"/>
          </a:xfrm>
        </p:spPr>
        <p:txBody>
          <a:bodyPr anchor="b"/>
          <a:lstStyle>
            <a:lvl1pPr>
              <a:defRPr sz="7087"/>
            </a:lvl1pPr>
          </a:lstStyle>
          <a:p>
            <a:r>
              <a:rPr lang="en-GB"/>
              <a:t>Click to edit Master title style</a:t>
            </a:r>
            <a:endParaRPr lang="en-US" dirty="0"/>
          </a:p>
        </p:txBody>
      </p:sp>
      <p:sp>
        <p:nvSpPr>
          <p:cNvPr id="3" name="Text Placeholder 2"/>
          <p:cNvSpPr>
            <a:spLocks noGrp="1"/>
          </p:cNvSpPr>
          <p:nvPr>
            <p:ph type="body" idx="1"/>
          </p:nvPr>
        </p:nvSpPr>
        <p:spPr>
          <a:xfrm>
            <a:off x="736859" y="10841548"/>
            <a:ext cx="9314796" cy="3543845"/>
          </a:xfrm>
        </p:spPr>
        <p:txBody>
          <a:bodyPr/>
          <a:lstStyle>
            <a:lvl1pPr marL="0" indent="0">
              <a:buNone/>
              <a:defRPr sz="2835">
                <a:solidFill>
                  <a:schemeClr val="tx1"/>
                </a:solidFill>
              </a:defRPr>
            </a:lvl1pPr>
            <a:lvl2pPr marL="539999" indent="0">
              <a:buNone/>
              <a:defRPr sz="2362">
                <a:solidFill>
                  <a:schemeClr val="tx1">
                    <a:tint val="75000"/>
                  </a:schemeClr>
                </a:solidFill>
              </a:defRPr>
            </a:lvl2pPr>
            <a:lvl3pPr marL="1079998" indent="0">
              <a:buNone/>
              <a:defRPr sz="2126">
                <a:solidFill>
                  <a:schemeClr val="tx1">
                    <a:tint val="75000"/>
                  </a:schemeClr>
                </a:solidFill>
              </a:defRPr>
            </a:lvl3pPr>
            <a:lvl4pPr marL="1619997" indent="0">
              <a:buNone/>
              <a:defRPr sz="1890">
                <a:solidFill>
                  <a:schemeClr val="tx1">
                    <a:tint val="75000"/>
                  </a:schemeClr>
                </a:solidFill>
              </a:defRPr>
            </a:lvl4pPr>
            <a:lvl5pPr marL="2159996" indent="0">
              <a:buNone/>
              <a:defRPr sz="1890">
                <a:solidFill>
                  <a:schemeClr val="tx1">
                    <a:tint val="75000"/>
                  </a:schemeClr>
                </a:solidFill>
              </a:defRPr>
            </a:lvl5pPr>
            <a:lvl6pPr marL="2699995" indent="0">
              <a:buNone/>
              <a:defRPr sz="1890">
                <a:solidFill>
                  <a:schemeClr val="tx1">
                    <a:tint val="75000"/>
                  </a:schemeClr>
                </a:solidFill>
              </a:defRPr>
            </a:lvl6pPr>
            <a:lvl7pPr marL="3239994" indent="0">
              <a:buNone/>
              <a:defRPr sz="1890">
                <a:solidFill>
                  <a:schemeClr val="tx1">
                    <a:tint val="75000"/>
                  </a:schemeClr>
                </a:solidFill>
              </a:defRPr>
            </a:lvl7pPr>
            <a:lvl8pPr marL="3779992" indent="0">
              <a:buNone/>
              <a:defRPr sz="1890">
                <a:solidFill>
                  <a:schemeClr val="tx1">
                    <a:tint val="75000"/>
                  </a:schemeClr>
                </a:solidFill>
              </a:defRPr>
            </a:lvl8pPr>
            <a:lvl9pPr marL="4319991" indent="0">
              <a:buNone/>
              <a:defRPr sz="189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D272404-40E1-9844-941D-5DEBA6EEC6E7}" type="datetimeFigureOut">
              <a:rPr lang="nb-NO" smtClean="0"/>
              <a:t>27.11.2023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28463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42484" y="4312617"/>
            <a:ext cx="4589899" cy="102790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67380" y="4312617"/>
            <a:ext cx="4589899" cy="102790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D272404-40E1-9844-941D-5DEBA6EEC6E7}" type="datetimeFigureOut">
              <a:rPr lang="nb-NO" smtClean="0"/>
              <a:t>27.11.2023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6660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3890" y="862527"/>
            <a:ext cx="9314796" cy="3131336"/>
          </a:xfrm>
        </p:spPr>
        <p:txBody>
          <a:bodyPr/>
          <a:lstStyle/>
          <a:p>
            <a:r>
              <a:rPr lang="en-GB"/>
              <a:t>Click to edit Master title style</a:t>
            </a:r>
            <a:endParaRPr lang="en-US" dirty="0"/>
          </a:p>
        </p:txBody>
      </p:sp>
      <p:sp>
        <p:nvSpPr>
          <p:cNvPr id="3" name="Text Placeholder 2"/>
          <p:cNvSpPr>
            <a:spLocks noGrp="1"/>
          </p:cNvSpPr>
          <p:nvPr>
            <p:ph type="body" idx="1"/>
          </p:nvPr>
        </p:nvSpPr>
        <p:spPr>
          <a:xfrm>
            <a:off x="743892" y="3971359"/>
            <a:ext cx="4568805" cy="1946301"/>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n-GB"/>
              <a:t>Click to edit Master text styles</a:t>
            </a:r>
          </a:p>
        </p:txBody>
      </p:sp>
      <p:sp>
        <p:nvSpPr>
          <p:cNvPr id="4" name="Content Placeholder 3"/>
          <p:cNvSpPr>
            <a:spLocks noGrp="1"/>
          </p:cNvSpPr>
          <p:nvPr>
            <p:ph sz="half" idx="2"/>
          </p:nvPr>
        </p:nvSpPr>
        <p:spPr>
          <a:xfrm>
            <a:off x="743892" y="5917660"/>
            <a:ext cx="4568805" cy="87039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67381" y="3971359"/>
            <a:ext cx="4591306" cy="1946301"/>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n-GB"/>
              <a:t>Click to edit Master text styles</a:t>
            </a:r>
          </a:p>
        </p:txBody>
      </p:sp>
      <p:sp>
        <p:nvSpPr>
          <p:cNvPr id="6" name="Content Placeholder 5"/>
          <p:cNvSpPr>
            <a:spLocks noGrp="1"/>
          </p:cNvSpPr>
          <p:nvPr>
            <p:ph sz="quarter" idx="4"/>
          </p:nvPr>
        </p:nvSpPr>
        <p:spPr>
          <a:xfrm>
            <a:off x="5467381" y="5917660"/>
            <a:ext cx="4591306" cy="87039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D272404-40E1-9844-941D-5DEBA6EEC6E7}" type="datetimeFigureOut">
              <a:rPr lang="nb-NO" smtClean="0"/>
              <a:t>27.11.2023</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318693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D272404-40E1-9844-941D-5DEBA6EEC6E7}" type="datetimeFigureOut">
              <a:rPr lang="nb-NO" smtClean="0"/>
              <a:t>27.11.2023</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833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72404-40E1-9844-941D-5DEBA6EEC6E7}" type="datetimeFigureOut">
              <a:rPr lang="nb-NO" smtClean="0"/>
              <a:t>27.11.2023</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416499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0" y="1080029"/>
            <a:ext cx="3483205" cy="3780102"/>
          </a:xfrm>
        </p:spPr>
        <p:txBody>
          <a:bodyPr anchor="b"/>
          <a:lstStyle>
            <a:lvl1pPr>
              <a:defRPr sz="3780"/>
            </a:lvl1pPr>
          </a:lstStyle>
          <a:p>
            <a:r>
              <a:rPr lang="en-GB"/>
              <a:t>Click to edit Master title style</a:t>
            </a:r>
            <a:endParaRPr lang="en-US" dirty="0"/>
          </a:p>
        </p:txBody>
      </p:sp>
      <p:sp>
        <p:nvSpPr>
          <p:cNvPr id="3" name="Content Placeholder 2"/>
          <p:cNvSpPr>
            <a:spLocks noGrp="1"/>
          </p:cNvSpPr>
          <p:nvPr>
            <p:ph idx="1"/>
          </p:nvPr>
        </p:nvSpPr>
        <p:spPr>
          <a:xfrm>
            <a:off x="4591306" y="2332567"/>
            <a:ext cx="5467380" cy="11512811"/>
          </a:xfrm>
        </p:spPr>
        <p:txBody>
          <a:bodyPr/>
          <a:lstStyle>
            <a:lvl1pPr>
              <a:defRPr sz="3780"/>
            </a:lvl1pPr>
            <a:lvl2pPr>
              <a:defRPr sz="3307"/>
            </a:lvl2pPr>
            <a:lvl3pPr>
              <a:defRPr sz="2835"/>
            </a:lvl3pPr>
            <a:lvl4pPr>
              <a:defRPr sz="2362"/>
            </a:lvl4pPr>
            <a:lvl5pPr>
              <a:defRPr sz="2362"/>
            </a:lvl5pPr>
            <a:lvl6pPr>
              <a:defRPr sz="2362"/>
            </a:lvl6pPr>
            <a:lvl7pPr>
              <a:defRPr sz="2362"/>
            </a:lvl7pPr>
            <a:lvl8pPr>
              <a:defRPr sz="2362"/>
            </a:lvl8pPr>
            <a:lvl9pPr>
              <a:defRPr sz="236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43890" y="4860131"/>
            <a:ext cx="3483205" cy="9003995"/>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n-GB"/>
              <a:t>Click to edit Master text styles</a:t>
            </a:r>
          </a:p>
        </p:txBody>
      </p:sp>
      <p:sp>
        <p:nvSpPr>
          <p:cNvPr id="5" name="Date Placeholder 4"/>
          <p:cNvSpPr>
            <a:spLocks noGrp="1"/>
          </p:cNvSpPr>
          <p:nvPr>
            <p:ph type="dt" sz="half" idx="10"/>
          </p:nvPr>
        </p:nvSpPr>
        <p:spPr/>
        <p:txBody>
          <a:bodyPr/>
          <a:lstStyle/>
          <a:p>
            <a:fld id="{3D272404-40E1-9844-941D-5DEBA6EEC6E7}" type="datetimeFigureOut">
              <a:rPr lang="nb-NO" smtClean="0"/>
              <a:t>27.11.2023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04172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0" y="1080029"/>
            <a:ext cx="3483205" cy="3780102"/>
          </a:xfrm>
        </p:spPr>
        <p:txBody>
          <a:bodyPr anchor="b"/>
          <a:lstStyle>
            <a:lvl1pPr>
              <a:defRPr sz="3780"/>
            </a:lvl1pPr>
          </a:lstStyle>
          <a:p>
            <a:r>
              <a:rPr lang="en-GB"/>
              <a:t>Click to edit Master title style</a:t>
            </a:r>
            <a:endParaRPr lang="en-US" dirty="0"/>
          </a:p>
        </p:txBody>
      </p:sp>
      <p:sp>
        <p:nvSpPr>
          <p:cNvPr id="3" name="Picture Placeholder 2"/>
          <p:cNvSpPr>
            <a:spLocks noGrp="1" noChangeAspect="1"/>
          </p:cNvSpPr>
          <p:nvPr>
            <p:ph type="pic" idx="1"/>
          </p:nvPr>
        </p:nvSpPr>
        <p:spPr>
          <a:xfrm>
            <a:off x="4591306" y="2332567"/>
            <a:ext cx="5467380" cy="11512811"/>
          </a:xfrm>
        </p:spPr>
        <p:txBody>
          <a:bodyPr anchor="t"/>
          <a:lstStyle>
            <a:lvl1pPr marL="0" indent="0">
              <a:buNone/>
              <a:defRPr sz="3780"/>
            </a:lvl1pPr>
            <a:lvl2pPr marL="539999" indent="0">
              <a:buNone/>
              <a:defRPr sz="3307"/>
            </a:lvl2pPr>
            <a:lvl3pPr marL="1079998" indent="0">
              <a:buNone/>
              <a:defRPr sz="2835"/>
            </a:lvl3pPr>
            <a:lvl4pPr marL="1619997" indent="0">
              <a:buNone/>
              <a:defRPr sz="2362"/>
            </a:lvl4pPr>
            <a:lvl5pPr marL="2159996" indent="0">
              <a:buNone/>
              <a:defRPr sz="2362"/>
            </a:lvl5pPr>
            <a:lvl6pPr marL="2699995" indent="0">
              <a:buNone/>
              <a:defRPr sz="2362"/>
            </a:lvl6pPr>
            <a:lvl7pPr marL="3239994" indent="0">
              <a:buNone/>
              <a:defRPr sz="2362"/>
            </a:lvl7pPr>
            <a:lvl8pPr marL="3779992" indent="0">
              <a:buNone/>
              <a:defRPr sz="2362"/>
            </a:lvl8pPr>
            <a:lvl9pPr marL="4319991" indent="0">
              <a:buNone/>
              <a:defRPr sz="2362"/>
            </a:lvl9pPr>
          </a:lstStyle>
          <a:p>
            <a:r>
              <a:rPr lang="en-GB"/>
              <a:t>Click icon to add picture</a:t>
            </a:r>
            <a:endParaRPr lang="en-US" dirty="0"/>
          </a:p>
        </p:txBody>
      </p:sp>
      <p:sp>
        <p:nvSpPr>
          <p:cNvPr id="4" name="Text Placeholder 3"/>
          <p:cNvSpPr>
            <a:spLocks noGrp="1"/>
          </p:cNvSpPr>
          <p:nvPr>
            <p:ph type="body" sz="half" idx="2"/>
          </p:nvPr>
        </p:nvSpPr>
        <p:spPr>
          <a:xfrm>
            <a:off x="743890" y="4860131"/>
            <a:ext cx="3483205" cy="9003995"/>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n-GB"/>
              <a:t>Click to edit Master text styles</a:t>
            </a:r>
          </a:p>
        </p:txBody>
      </p:sp>
      <p:sp>
        <p:nvSpPr>
          <p:cNvPr id="5" name="Date Placeholder 4"/>
          <p:cNvSpPr>
            <a:spLocks noGrp="1"/>
          </p:cNvSpPr>
          <p:nvPr>
            <p:ph type="dt" sz="half" idx="10"/>
          </p:nvPr>
        </p:nvSpPr>
        <p:spPr/>
        <p:txBody>
          <a:bodyPr/>
          <a:lstStyle/>
          <a:p>
            <a:fld id="{3D272404-40E1-9844-941D-5DEBA6EEC6E7}" type="datetimeFigureOut">
              <a:rPr lang="nb-NO" smtClean="0"/>
              <a:t>27.11.2023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92033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862527"/>
            <a:ext cx="9314796" cy="313133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42484" y="4312617"/>
            <a:ext cx="9314796" cy="1027902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2484" y="15015410"/>
            <a:ext cx="2429947" cy="862523"/>
          </a:xfrm>
          <a:prstGeom prst="rect">
            <a:avLst/>
          </a:prstGeom>
        </p:spPr>
        <p:txBody>
          <a:bodyPr vert="horz" lIns="91440" tIns="45720" rIns="91440" bIns="45720" rtlCol="0" anchor="ctr"/>
          <a:lstStyle>
            <a:lvl1pPr algn="l">
              <a:defRPr sz="1417">
                <a:solidFill>
                  <a:schemeClr val="tx1">
                    <a:tint val="75000"/>
                  </a:schemeClr>
                </a:solidFill>
              </a:defRPr>
            </a:lvl1pPr>
          </a:lstStyle>
          <a:p>
            <a:fld id="{3D272404-40E1-9844-941D-5DEBA6EEC6E7}" type="datetimeFigureOut">
              <a:rPr lang="nb-NO" smtClean="0"/>
              <a:t>27.11.2023</a:t>
            </a:fld>
            <a:endParaRPr lang="nb-NO"/>
          </a:p>
        </p:txBody>
      </p:sp>
      <p:sp>
        <p:nvSpPr>
          <p:cNvPr id="5" name="Footer Placeholder 4"/>
          <p:cNvSpPr>
            <a:spLocks noGrp="1"/>
          </p:cNvSpPr>
          <p:nvPr>
            <p:ph type="ftr" sz="quarter" idx="3"/>
          </p:nvPr>
        </p:nvSpPr>
        <p:spPr>
          <a:xfrm>
            <a:off x="3577422" y="15015410"/>
            <a:ext cx="3644920" cy="862523"/>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7627332" y="15015410"/>
            <a:ext cx="2429947" cy="862523"/>
          </a:xfrm>
          <a:prstGeom prst="rect">
            <a:avLst/>
          </a:prstGeom>
        </p:spPr>
        <p:txBody>
          <a:bodyPr vert="horz" lIns="91440" tIns="45720" rIns="91440" bIns="45720" rtlCol="0" anchor="ctr"/>
          <a:lstStyle>
            <a:lvl1pPr algn="r">
              <a:defRPr sz="1417">
                <a:solidFill>
                  <a:schemeClr val="tx1">
                    <a:tint val="75000"/>
                  </a:schemeClr>
                </a:solidFill>
              </a:defRPr>
            </a:lvl1pPr>
          </a:lstStyle>
          <a:p>
            <a:fld id="{11492DB1-4E8C-7047-8E1E-6333703CA386}" type="slidenum">
              <a:rPr lang="nb-NO" smtClean="0"/>
              <a:t>‹#›</a:t>
            </a:fld>
            <a:endParaRPr lang="nb-NO"/>
          </a:p>
        </p:txBody>
      </p:sp>
    </p:spTree>
    <p:extLst>
      <p:ext uri="{BB962C8B-B14F-4D97-AF65-F5344CB8AC3E}">
        <p14:creationId xmlns:p14="http://schemas.microsoft.com/office/powerpoint/2010/main" val="10594433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1079998" rtl="0" eaLnBrk="1" latinLnBrk="0" hangingPunct="1">
        <a:lnSpc>
          <a:spcPct val="90000"/>
        </a:lnSpc>
        <a:spcBef>
          <a:spcPct val="0"/>
        </a:spcBef>
        <a:buNone/>
        <a:defRPr sz="5197" kern="1200">
          <a:solidFill>
            <a:schemeClr val="tx1"/>
          </a:solidFill>
          <a:latin typeface="+mj-lt"/>
          <a:ea typeface="+mj-ea"/>
          <a:cs typeface="+mj-cs"/>
        </a:defRPr>
      </a:lvl1pPr>
    </p:titleStyle>
    <p:bodyStyle>
      <a:lvl1pPr marL="269999" indent="-269999" algn="l" defTabSz="1079998"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98" indent="-269999" algn="l" defTabSz="1079998" rtl="0" eaLnBrk="1" latinLnBrk="0" hangingPunct="1">
        <a:lnSpc>
          <a:spcPct val="90000"/>
        </a:lnSpc>
        <a:spcBef>
          <a:spcPts val="591"/>
        </a:spcBef>
        <a:buFont typeface="Arial" panose="020B0604020202020204" pitchFamily="34" charset="0"/>
        <a:buChar char="•"/>
        <a:defRPr sz="2835" kern="1200">
          <a:solidFill>
            <a:schemeClr val="tx1"/>
          </a:solidFill>
          <a:latin typeface="+mn-lt"/>
          <a:ea typeface="+mn-ea"/>
          <a:cs typeface="+mn-cs"/>
        </a:defRPr>
      </a:lvl2pPr>
      <a:lvl3pPr marL="1349997" indent="-269999" algn="l" defTabSz="1079998"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996"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995"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994"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993"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992"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991"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en-US"/>
      </a:defPPr>
      <a:lvl1pPr marL="0" algn="l" defTabSz="1079998" rtl="0" eaLnBrk="1" latinLnBrk="0" hangingPunct="1">
        <a:defRPr sz="2126" kern="1200">
          <a:solidFill>
            <a:schemeClr val="tx1"/>
          </a:solidFill>
          <a:latin typeface="+mn-lt"/>
          <a:ea typeface="+mn-ea"/>
          <a:cs typeface="+mn-cs"/>
        </a:defRPr>
      </a:lvl1pPr>
      <a:lvl2pPr marL="539999" algn="l" defTabSz="1079998" rtl="0" eaLnBrk="1" latinLnBrk="0" hangingPunct="1">
        <a:defRPr sz="2126" kern="1200">
          <a:solidFill>
            <a:schemeClr val="tx1"/>
          </a:solidFill>
          <a:latin typeface="+mn-lt"/>
          <a:ea typeface="+mn-ea"/>
          <a:cs typeface="+mn-cs"/>
        </a:defRPr>
      </a:lvl2pPr>
      <a:lvl3pPr marL="1079998" algn="l" defTabSz="1079998" rtl="0" eaLnBrk="1" latinLnBrk="0" hangingPunct="1">
        <a:defRPr sz="2126" kern="1200">
          <a:solidFill>
            <a:schemeClr val="tx1"/>
          </a:solidFill>
          <a:latin typeface="+mn-lt"/>
          <a:ea typeface="+mn-ea"/>
          <a:cs typeface="+mn-cs"/>
        </a:defRPr>
      </a:lvl3pPr>
      <a:lvl4pPr marL="1619997" algn="l" defTabSz="1079998" rtl="0" eaLnBrk="1" latinLnBrk="0" hangingPunct="1">
        <a:defRPr sz="2126" kern="1200">
          <a:solidFill>
            <a:schemeClr val="tx1"/>
          </a:solidFill>
          <a:latin typeface="+mn-lt"/>
          <a:ea typeface="+mn-ea"/>
          <a:cs typeface="+mn-cs"/>
        </a:defRPr>
      </a:lvl4pPr>
      <a:lvl5pPr marL="2159996" algn="l" defTabSz="1079998" rtl="0" eaLnBrk="1" latinLnBrk="0" hangingPunct="1">
        <a:defRPr sz="2126" kern="1200">
          <a:solidFill>
            <a:schemeClr val="tx1"/>
          </a:solidFill>
          <a:latin typeface="+mn-lt"/>
          <a:ea typeface="+mn-ea"/>
          <a:cs typeface="+mn-cs"/>
        </a:defRPr>
      </a:lvl5pPr>
      <a:lvl6pPr marL="2699995" algn="l" defTabSz="1079998" rtl="0" eaLnBrk="1" latinLnBrk="0" hangingPunct="1">
        <a:defRPr sz="2126" kern="1200">
          <a:solidFill>
            <a:schemeClr val="tx1"/>
          </a:solidFill>
          <a:latin typeface="+mn-lt"/>
          <a:ea typeface="+mn-ea"/>
          <a:cs typeface="+mn-cs"/>
        </a:defRPr>
      </a:lvl6pPr>
      <a:lvl7pPr marL="3239994" algn="l" defTabSz="1079998" rtl="0" eaLnBrk="1" latinLnBrk="0" hangingPunct="1">
        <a:defRPr sz="2126" kern="1200">
          <a:solidFill>
            <a:schemeClr val="tx1"/>
          </a:solidFill>
          <a:latin typeface="+mn-lt"/>
          <a:ea typeface="+mn-ea"/>
          <a:cs typeface="+mn-cs"/>
        </a:defRPr>
      </a:lvl7pPr>
      <a:lvl8pPr marL="3779992" algn="l" defTabSz="1079998" rtl="0" eaLnBrk="1" latinLnBrk="0" hangingPunct="1">
        <a:defRPr sz="2126" kern="1200">
          <a:solidFill>
            <a:schemeClr val="tx1"/>
          </a:solidFill>
          <a:latin typeface="+mn-lt"/>
          <a:ea typeface="+mn-ea"/>
          <a:cs typeface="+mn-cs"/>
        </a:defRPr>
      </a:lvl8pPr>
      <a:lvl9pPr marL="4319991" algn="l" defTabSz="1079998"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4CE65B09-8337-4459-A67F-974E7DD59FC3}"/>
              </a:ext>
            </a:extLst>
          </p:cNvPr>
          <p:cNvSpPr/>
          <p:nvPr/>
        </p:nvSpPr>
        <p:spPr>
          <a:xfrm>
            <a:off x="1138990" y="1328056"/>
            <a:ext cx="8646694" cy="4585871"/>
          </a:xfrm>
          <a:prstGeom prst="rect">
            <a:avLst/>
          </a:prstGeom>
        </p:spPr>
        <p:txBody>
          <a:bodyPr wrap="square">
            <a:spAutoFit/>
          </a:bodyPr>
          <a:lstStyle/>
          <a:p>
            <a:pPr>
              <a:spcAft>
                <a:spcPts val="0"/>
              </a:spcAft>
            </a:pPr>
            <a:r>
              <a:rPr lang="nb-NO" sz="4000" dirty="0">
                <a:solidFill>
                  <a:srgbClr val="005B91"/>
                </a:solidFill>
                <a:latin typeface="Calibri Light" panose="020F0302020204030204" pitchFamily="34" charset="0"/>
                <a:ea typeface="Calibri" panose="020F0502020204030204" pitchFamily="34" charset="0"/>
              </a:rPr>
              <a:t>Snakkeboble-skala</a:t>
            </a:r>
            <a:r>
              <a:rPr lang="nb-NO" sz="4000" dirty="0">
                <a:solidFill>
                  <a:srgbClr val="000000"/>
                </a:solidFill>
                <a:latin typeface="Calibri Light" panose="020F0302020204030204" pitchFamily="34" charset="0"/>
                <a:ea typeface="Calibri" panose="020F0502020204030204" pitchFamily="34" charset="0"/>
              </a:rPr>
              <a:t> </a:t>
            </a:r>
          </a:p>
          <a:p>
            <a:pPr>
              <a:spcAft>
                <a:spcPts val="0"/>
              </a:spcAft>
            </a:pPr>
            <a:endParaRPr lang="nb-NO" dirty="0">
              <a:solidFill>
                <a:srgbClr val="000000"/>
              </a:solidFill>
              <a:latin typeface="Calibri Light" panose="020F0302020204030204" pitchFamily="34" charset="0"/>
              <a:ea typeface="Calibri" panose="020F0502020204030204" pitchFamily="34" charset="0"/>
            </a:endParaRPr>
          </a:p>
          <a:p>
            <a:pPr>
              <a:spcAft>
                <a:spcPts val="0"/>
              </a:spcAft>
            </a:pPr>
            <a:r>
              <a:rPr lang="nb-NO" dirty="0">
                <a:latin typeface="Source Sans Pro" panose="020B0503030403020204" pitchFamily="34" charset="0"/>
                <a:ea typeface="Calibri" panose="020F0502020204030204" pitchFamily="34" charset="0"/>
                <a:cs typeface="Source Sans Pro" panose="020B0503030403020204" pitchFamily="34" charset="0"/>
              </a:rPr>
              <a:t>En virksomhetsstrategi i staten skal hjelpe virksomheten med å nå sine overordnede mål. Selv om hensikten er å ivareta kravet til flerårig planlegging og styring er det mange hensyn å ta når det gjelder innretning, vektlegging og utforming av en strategi. </a:t>
            </a:r>
            <a:endParaRPr lang="nb-NO" dirty="0">
              <a:latin typeface="Calibri Light" panose="020F0302020204030204" pitchFamily="34" charset="0"/>
              <a:ea typeface="Calibri" panose="020F0502020204030204" pitchFamily="34" charset="0"/>
            </a:endParaRPr>
          </a:p>
          <a:p>
            <a:pPr>
              <a:spcAft>
                <a:spcPts val="0"/>
              </a:spcAft>
            </a:pPr>
            <a:r>
              <a:rPr lang="nb-NO" dirty="0">
                <a:latin typeface="Source Sans Pro" panose="020B0503030403020204" pitchFamily="34" charset="0"/>
                <a:ea typeface="Calibri" panose="020F0502020204030204" pitchFamily="34" charset="0"/>
                <a:cs typeface="Source Sans Pro" panose="020B0503030403020204" pitchFamily="34" charset="0"/>
              </a:rPr>
              <a:t> </a:t>
            </a:r>
            <a:endParaRPr lang="nb-NO" dirty="0">
              <a:latin typeface="Calibri Light" panose="020F0302020204030204" pitchFamily="34" charset="0"/>
              <a:ea typeface="Calibri" panose="020F0502020204030204" pitchFamily="34" charset="0"/>
            </a:endParaRPr>
          </a:p>
          <a:p>
            <a:pPr>
              <a:spcAft>
                <a:spcPts val="0"/>
              </a:spcAft>
            </a:pPr>
            <a:r>
              <a:rPr lang="nb-NO" dirty="0">
                <a:latin typeface="Source Sans Pro" panose="020B0503030403020204" pitchFamily="34" charset="0"/>
                <a:ea typeface="Calibri" panose="020F0502020204030204" pitchFamily="34" charset="0"/>
                <a:cs typeface="Source Sans Pro" panose="020B0503030403020204" pitchFamily="34" charset="0"/>
              </a:rPr>
              <a:t>For å få et felles utgangspunkt for det videre strategiarbeidet, kan det derfor være lurt å starte med noen </a:t>
            </a:r>
            <a:r>
              <a:rPr lang="nb-NO" dirty="0">
                <a:latin typeface="Source Sans Pro" panose="020B0503030403020204" pitchFamily="34" charset="0"/>
              </a:rPr>
              <a:t>refleksjonsspørsmål. Under har vi satt opp noen snakkeboblepar. Påstandene i snakkeboblene er ikke ment som enten/eller påstander eller direkte motsetninger, men kan hjelpe til å styre en diskusjon og skape en bevissthet rundt problemstillinger knyttet til </a:t>
            </a:r>
            <a:r>
              <a:rPr lang="nb-NO" dirty="0" err="1">
                <a:latin typeface="Source Sans Pro" panose="020B0503030403020204" pitchFamily="34" charset="0"/>
              </a:rPr>
              <a:t>oppstartsarbeidet</a:t>
            </a:r>
            <a:r>
              <a:rPr lang="nb-NO" dirty="0">
                <a:latin typeface="Source Sans Pro" panose="020B0503030403020204" pitchFamily="34" charset="0"/>
              </a:rPr>
              <a:t> for en strategi. Det er dette som er formålet med disse snakkebobleparene, ikke nødvendigvis hvor dere ender opp med å plassere dere på de ulike skalaene.</a:t>
            </a:r>
          </a:p>
          <a:p>
            <a:pPr>
              <a:spcAft>
                <a:spcPts val="0"/>
              </a:spcAft>
            </a:pPr>
            <a:r>
              <a:rPr lang="nb-NO" dirty="0">
                <a:solidFill>
                  <a:srgbClr val="000000"/>
                </a:solidFill>
                <a:latin typeface="Calibri Light" panose="020F0302020204030204" pitchFamily="34" charset="0"/>
                <a:ea typeface="Calibri" panose="020F0502020204030204" pitchFamily="34" charset="0"/>
              </a:rPr>
              <a:t> </a:t>
            </a:r>
          </a:p>
          <a:p>
            <a:pPr>
              <a:spcAft>
                <a:spcPts val="0"/>
              </a:spcAft>
            </a:pPr>
            <a:r>
              <a:rPr lang="nb-NO" dirty="0">
                <a:solidFill>
                  <a:srgbClr val="000000"/>
                </a:solidFill>
                <a:latin typeface="Calibri Light" panose="020F0302020204030204" pitchFamily="34" charset="0"/>
                <a:ea typeface="Calibri" panose="020F0502020204030204" pitchFamily="34" charset="0"/>
              </a:rPr>
              <a:t> </a:t>
            </a:r>
          </a:p>
        </p:txBody>
      </p:sp>
    </p:spTree>
    <p:extLst>
      <p:ext uri="{BB962C8B-B14F-4D97-AF65-F5344CB8AC3E}">
        <p14:creationId xmlns:p14="http://schemas.microsoft.com/office/powerpoint/2010/main" val="1234757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Bildeforklaring formet som en ellipse 59">
            <a:extLst>
              <a:ext uri="{FF2B5EF4-FFF2-40B4-BE49-F238E27FC236}">
                <a16:creationId xmlns:a16="http://schemas.microsoft.com/office/drawing/2014/main" id="{A1BD2A34-48E3-5246-B199-C6CFFF3F3FE8}"/>
              </a:ext>
            </a:extLst>
          </p:cNvPr>
          <p:cNvSpPr/>
          <p:nvPr/>
        </p:nvSpPr>
        <p:spPr>
          <a:xfrm>
            <a:off x="502553" y="299517"/>
            <a:ext cx="2861313" cy="2755762"/>
          </a:xfrm>
          <a:prstGeom prst="wedgeEllipseCallout">
            <a:avLst>
              <a:gd name="adj1" fmla="val 57081"/>
              <a:gd name="adj2" fmla="val 36047"/>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rgbClr val="005B91"/>
                </a:solidFill>
                <a:latin typeface="Source Sans Pro" panose="020B0503030403020204" pitchFamily="34" charset="0"/>
              </a:rPr>
              <a:t>Strategien hjelper oss hovedsakelig med å prioritere mellom nye tiltak</a:t>
            </a:r>
          </a:p>
        </p:txBody>
      </p:sp>
      <p:sp>
        <p:nvSpPr>
          <p:cNvPr id="16" name="TextBox 15">
            <a:extLst>
              <a:ext uri="{FF2B5EF4-FFF2-40B4-BE49-F238E27FC236}">
                <a16:creationId xmlns:a16="http://schemas.microsoft.com/office/drawing/2014/main" id="{8EA323C6-9D48-244D-8687-6BB2AE9C6279}"/>
              </a:ext>
            </a:extLst>
          </p:cNvPr>
          <p:cNvSpPr txBox="1"/>
          <p:nvPr/>
        </p:nvSpPr>
        <p:spPr>
          <a:xfrm>
            <a:off x="4463182" y="531851"/>
            <a:ext cx="1695022" cy="1723549"/>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A</a:t>
            </a:r>
          </a:p>
          <a:p>
            <a:pPr algn="ctr"/>
            <a:r>
              <a:rPr lang="nb-NO" sz="1800"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Strategi som verktøy for valg</a:t>
            </a:r>
            <a:r>
              <a:rPr lang="nb-NO" sz="1800" b="1"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nb-NO" sz="1800"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mellom </a:t>
            </a:r>
            <a:r>
              <a:rPr lang="nb-NO" sz="1800" b="1"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nytt</a:t>
            </a:r>
            <a:r>
              <a:rPr lang="nb-NO" sz="1800"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 og </a:t>
            </a:r>
            <a:r>
              <a:rPr lang="nb-NO" sz="1800" b="1"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eksisterende</a:t>
            </a:r>
            <a:endParaRPr lang="nb-NO" sz="1800" dirty="0">
              <a:effectLst/>
              <a:latin typeface="Times New Roman" panose="02020603050405020304" pitchFamily="18" charset="0"/>
              <a:ea typeface="Times New Roman" panose="02020603050405020304" pitchFamily="18" charset="0"/>
            </a:endParaRPr>
          </a:p>
        </p:txBody>
      </p:sp>
      <p:cxnSp>
        <p:nvCxnSpPr>
          <p:cNvPr id="18" name="Straight Connector 17">
            <a:extLst>
              <a:ext uri="{FF2B5EF4-FFF2-40B4-BE49-F238E27FC236}">
                <a16:creationId xmlns:a16="http://schemas.microsoft.com/office/drawing/2014/main" id="{245803D5-C2E4-5A4F-ADD4-CD482D22C3B3}"/>
              </a:ext>
            </a:extLst>
          </p:cNvPr>
          <p:cNvCxnSpPr>
            <a:cxnSpLocks/>
          </p:cNvCxnSpPr>
          <p:nvPr/>
        </p:nvCxnSpPr>
        <p:spPr>
          <a:xfrm>
            <a:off x="3709727" y="2575028"/>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23DC447-4204-A54A-B5C3-EC6CFC5A83EC}"/>
              </a:ext>
            </a:extLst>
          </p:cNvPr>
          <p:cNvCxnSpPr>
            <a:cxnSpLocks/>
          </p:cNvCxnSpPr>
          <p:nvPr/>
        </p:nvCxnSpPr>
        <p:spPr>
          <a:xfrm>
            <a:off x="3710235" y="2477608"/>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F0F6D24-102E-8545-BF3E-DF93EB972B62}"/>
              </a:ext>
            </a:extLst>
          </p:cNvPr>
          <p:cNvCxnSpPr>
            <a:cxnSpLocks/>
          </p:cNvCxnSpPr>
          <p:nvPr/>
        </p:nvCxnSpPr>
        <p:spPr>
          <a:xfrm>
            <a:off x="7214789" y="2477608"/>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22" name="Bildeforklaring formet som en ellipse 59">
            <a:extLst>
              <a:ext uri="{FF2B5EF4-FFF2-40B4-BE49-F238E27FC236}">
                <a16:creationId xmlns:a16="http://schemas.microsoft.com/office/drawing/2014/main" id="{019B3F6B-153B-1448-9DBC-31524793F30F}"/>
              </a:ext>
            </a:extLst>
          </p:cNvPr>
          <p:cNvSpPr/>
          <p:nvPr/>
        </p:nvSpPr>
        <p:spPr>
          <a:xfrm>
            <a:off x="7560651" y="241042"/>
            <a:ext cx="2861312" cy="2755761"/>
          </a:xfrm>
          <a:prstGeom prst="wedgeEllipseCallout">
            <a:avLst>
              <a:gd name="adj1" fmla="val -56675"/>
              <a:gd name="adj2" fmla="val 36753"/>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chemeClr val="bg1"/>
                </a:solidFill>
                <a:latin typeface="Source Sans Pro" panose="020B0503030403020204" pitchFamily="34" charset="0"/>
              </a:rPr>
              <a:t>Strategien hjelper oss å øke farten og ta tak i allerede eksisterende tiltak og oppgaver</a:t>
            </a:r>
          </a:p>
        </p:txBody>
      </p:sp>
      <p:sp>
        <p:nvSpPr>
          <p:cNvPr id="45" name="Bildeforklaring formet som en ellipse 59">
            <a:extLst>
              <a:ext uri="{FF2B5EF4-FFF2-40B4-BE49-F238E27FC236}">
                <a16:creationId xmlns:a16="http://schemas.microsoft.com/office/drawing/2014/main" id="{4CA6AB85-B381-2144-9C37-BC464FCE90A3}"/>
              </a:ext>
            </a:extLst>
          </p:cNvPr>
          <p:cNvSpPr/>
          <p:nvPr/>
        </p:nvSpPr>
        <p:spPr>
          <a:xfrm>
            <a:off x="283108" y="5482068"/>
            <a:ext cx="2977968" cy="2755762"/>
          </a:xfrm>
          <a:prstGeom prst="wedgeEllipseCallout">
            <a:avLst>
              <a:gd name="adj1" fmla="val 57081"/>
              <a:gd name="adj2" fmla="val 36047"/>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chemeClr val="bg1"/>
                </a:solidFill>
                <a:latin typeface="Source Sans Pro" panose="020B0503030403020204" pitchFamily="34" charset="0"/>
              </a:rPr>
              <a:t>Strategien legger vekt på de områdene i virksomheten der vi ønsker å se endring </a:t>
            </a:r>
          </a:p>
        </p:txBody>
      </p:sp>
      <p:sp>
        <p:nvSpPr>
          <p:cNvPr id="46" name="TextBox 45">
            <a:extLst>
              <a:ext uri="{FF2B5EF4-FFF2-40B4-BE49-F238E27FC236}">
                <a16:creationId xmlns:a16="http://schemas.microsoft.com/office/drawing/2014/main" id="{5FA4EF88-BC70-9241-B3DF-159A5A2A7DD2}"/>
              </a:ext>
            </a:extLst>
          </p:cNvPr>
          <p:cNvSpPr txBox="1"/>
          <p:nvPr/>
        </p:nvSpPr>
        <p:spPr>
          <a:xfrm>
            <a:off x="4284139" y="6115409"/>
            <a:ext cx="2231484" cy="1446550"/>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B</a:t>
            </a:r>
          </a:p>
          <a:p>
            <a:pPr algn="ctr"/>
            <a:r>
              <a:rPr lang="nb-NO" sz="1800"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Strategi som verktøy for </a:t>
            </a:r>
            <a:r>
              <a:rPr lang="nb-NO" sz="1800" b="1"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endring</a:t>
            </a:r>
            <a:r>
              <a:rPr lang="nb-NO" sz="1800"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 eller beskrivelse av </a:t>
            </a:r>
            <a:r>
              <a:rPr lang="nb-NO" sz="1800" b="1"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helhet</a:t>
            </a:r>
            <a:endParaRPr lang="nb-NO" sz="1800" dirty="0">
              <a:effectLst/>
              <a:latin typeface="Times New Roman" panose="02020603050405020304" pitchFamily="18" charset="0"/>
              <a:ea typeface="Times New Roman" panose="02020603050405020304" pitchFamily="18" charset="0"/>
            </a:endParaRPr>
          </a:p>
        </p:txBody>
      </p:sp>
      <p:cxnSp>
        <p:nvCxnSpPr>
          <p:cNvPr id="47" name="Straight Connector 46">
            <a:extLst>
              <a:ext uri="{FF2B5EF4-FFF2-40B4-BE49-F238E27FC236}">
                <a16:creationId xmlns:a16="http://schemas.microsoft.com/office/drawing/2014/main" id="{6C9033BB-0623-9D4A-A513-9199BA041218}"/>
              </a:ext>
            </a:extLst>
          </p:cNvPr>
          <p:cNvCxnSpPr>
            <a:cxnSpLocks/>
          </p:cNvCxnSpPr>
          <p:nvPr/>
        </p:nvCxnSpPr>
        <p:spPr>
          <a:xfrm>
            <a:off x="3709727" y="7914587"/>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55AA285B-CC7A-5043-B815-19335A0DF080}"/>
              </a:ext>
            </a:extLst>
          </p:cNvPr>
          <p:cNvCxnSpPr>
            <a:cxnSpLocks/>
          </p:cNvCxnSpPr>
          <p:nvPr/>
        </p:nvCxnSpPr>
        <p:spPr>
          <a:xfrm>
            <a:off x="3710235" y="7817167"/>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ABBB659-C64D-7441-9D5A-49C37C1430F9}"/>
              </a:ext>
            </a:extLst>
          </p:cNvPr>
          <p:cNvCxnSpPr>
            <a:cxnSpLocks/>
          </p:cNvCxnSpPr>
          <p:nvPr/>
        </p:nvCxnSpPr>
        <p:spPr>
          <a:xfrm>
            <a:off x="7214789" y="7817167"/>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50" name="Bildeforklaring formet som en ellipse 59">
            <a:extLst>
              <a:ext uri="{FF2B5EF4-FFF2-40B4-BE49-F238E27FC236}">
                <a16:creationId xmlns:a16="http://schemas.microsoft.com/office/drawing/2014/main" id="{B6FF3076-69DF-634A-A7CC-B5D8C6849E8A}"/>
              </a:ext>
            </a:extLst>
          </p:cNvPr>
          <p:cNvSpPr/>
          <p:nvPr/>
        </p:nvSpPr>
        <p:spPr>
          <a:xfrm>
            <a:off x="7663440" y="5575059"/>
            <a:ext cx="2977967" cy="2654890"/>
          </a:xfrm>
          <a:prstGeom prst="wedgeEllipseCallout">
            <a:avLst>
              <a:gd name="adj1" fmla="val -56675"/>
              <a:gd name="adj2" fmla="val 36753"/>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rgbClr val="005B91"/>
                </a:solidFill>
                <a:latin typeface="Source Sans Pro" panose="020B0503030403020204" pitchFamily="34" charset="0"/>
              </a:rPr>
              <a:t>Strategien beskriver hvem vi er, og alt vi gjør</a:t>
            </a:r>
          </a:p>
        </p:txBody>
      </p:sp>
      <p:sp>
        <p:nvSpPr>
          <p:cNvPr id="2" name="TekstSylinder 1">
            <a:extLst>
              <a:ext uri="{FF2B5EF4-FFF2-40B4-BE49-F238E27FC236}">
                <a16:creationId xmlns:a16="http://schemas.microsoft.com/office/drawing/2014/main" id="{EC12435B-17B9-4725-A55E-B6175E16AD4C}"/>
              </a:ext>
            </a:extLst>
          </p:cNvPr>
          <p:cNvSpPr txBox="1"/>
          <p:nvPr/>
        </p:nvSpPr>
        <p:spPr>
          <a:xfrm>
            <a:off x="336882" y="3295055"/>
            <a:ext cx="9801727" cy="126464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07000"/>
              </a:lnSpc>
              <a:spcAft>
                <a:spcPts val="800"/>
              </a:spcAft>
            </a:pPr>
            <a:r>
              <a:rPr lang="nb-NO" sz="1800" kern="1200" dirty="0">
                <a:solidFill>
                  <a:srgbClr val="005B91"/>
                </a:solidFill>
                <a:effectLst/>
                <a:latin typeface="Calibri" panose="020F0502020204030204" pitchFamily="34" charset="0"/>
                <a:ea typeface="Times New Roman" panose="02020603050405020304" pitchFamily="18" charset="0"/>
                <a:cs typeface="Times New Roman" panose="02020603050405020304" pitchFamily="18" charset="0"/>
              </a:rPr>
              <a:t>På den ene siden kan strategien være en hjelp i å velge nye tiltak som blir foreslått, og i den sammenheng også være en hjelp i å vurdere hva som må nedprioriteres for å gjøre plass til det nye. På den andre siden kan strategien primært hjelpe til å gjøre de tiltakene dere allerede har, bedre og mer effektive enn i dag.</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TekstSylinder 33">
            <a:extLst>
              <a:ext uri="{FF2B5EF4-FFF2-40B4-BE49-F238E27FC236}">
                <a16:creationId xmlns:a16="http://schemas.microsoft.com/office/drawing/2014/main" id="{478F1A35-198D-4E88-9D3E-3FC8A633954C}"/>
              </a:ext>
            </a:extLst>
          </p:cNvPr>
          <p:cNvSpPr txBox="1"/>
          <p:nvPr/>
        </p:nvSpPr>
        <p:spPr>
          <a:xfrm>
            <a:off x="336883" y="8717264"/>
            <a:ext cx="9801727" cy="120032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nb-NO" sz="1800" kern="1200" dirty="0">
                <a:solidFill>
                  <a:srgbClr val="005B91"/>
                </a:solidFill>
                <a:effectLst/>
                <a:latin typeface="Calibri" panose="020F0502020204030204" pitchFamily="34" charset="0"/>
                <a:ea typeface="Times New Roman" panose="02020603050405020304" pitchFamily="18" charset="0"/>
                <a:cs typeface="Times New Roman" panose="02020603050405020304" pitchFamily="18" charset="0"/>
              </a:rPr>
              <a:t>Disse stikkordene er ment å dra diskusjonen rundt om en strategi skal løfte fram noen vesentlige hovedområder hvor virksomheten ønsker endring og særlig oppmerksomhet om, eller om en strategi skal være et mer beskrivende dokument som forteller om virksomheten og alle dets avdelinger, seksjoner, oppgaver og roller. </a:t>
            </a:r>
            <a:endParaRPr lang="nb-NO" sz="1800" dirty="0">
              <a:effectLst/>
              <a:latin typeface="Times New Roman" panose="02020603050405020304" pitchFamily="18" charset="0"/>
              <a:ea typeface="Times New Roman" panose="02020603050405020304" pitchFamily="18" charset="0"/>
            </a:endParaRPr>
          </a:p>
        </p:txBody>
      </p:sp>
      <p:sp>
        <p:nvSpPr>
          <p:cNvPr id="35" name="Bildeforklaring formet som en ellipse 59">
            <a:extLst>
              <a:ext uri="{FF2B5EF4-FFF2-40B4-BE49-F238E27FC236}">
                <a16:creationId xmlns:a16="http://schemas.microsoft.com/office/drawing/2014/main" id="{F58614A4-7CFA-44B6-93E2-6BB429BB5BAE}"/>
              </a:ext>
            </a:extLst>
          </p:cNvPr>
          <p:cNvSpPr/>
          <p:nvPr/>
        </p:nvSpPr>
        <p:spPr>
          <a:xfrm>
            <a:off x="283108" y="10684633"/>
            <a:ext cx="2977968" cy="2585631"/>
          </a:xfrm>
          <a:prstGeom prst="wedgeEllipseCallout">
            <a:avLst>
              <a:gd name="adj1" fmla="val 57081"/>
              <a:gd name="adj2" fmla="val 36047"/>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rgbClr val="005B91"/>
                </a:solidFill>
                <a:latin typeface="Source Sans Pro" panose="020B0503030403020204" pitchFamily="34" charset="0"/>
              </a:rPr>
              <a:t>Strategien hjelper oss med å utvikle oss og gjøre virksomheten vår relevant for framtiden  </a:t>
            </a:r>
          </a:p>
        </p:txBody>
      </p:sp>
      <p:sp>
        <p:nvSpPr>
          <p:cNvPr id="36" name="TextBox 60">
            <a:extLst>
              <a:ext uri="{FF2B5EF4-FFF2-40B4-BE49-F238E27FC236}">
                <a16:creationId xmlns:a16="http://schemas.microsoft.com/office/drawing/2014/main" id="{AF56A28B-7A55-487B-8747-3A70AF3EB228}"/>
              </a:ext>
            </a:extLst>
          </p:cNvPr>
          <p:cNvSpPr txBox="1"/>
          <p:nvPr/>
        </p:nvSpPr>
        <p:spPr>
          <a:xfrm>
            <a:off x="4114802" y="11323462"/>
            <a:ext cx="2570158" cy="1446550"/>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C</a:t>
            </a:r>
          </a:p>
          <a:p>
            <a:pPr algn="ctr"/>
            <a:r>
              <a:rPr lang="nb-NO" sz="1800"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Strategi som verktøy for å vurdering av </a:t>
            </a:r>
            <a:r>
              <a:rPr lang="nb-NO" sz="1800" b="1"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langsiktighet </a:t>
            </a:r>
            <a:endParaRPr lang="nb-NO" sz="1800" dirty="0">
              <a:effectLst/>
              <a:latin typeface="Times New Roman" panose="02020603050405020304" pitchFamily="18" charset="0"/>
              <a:ea typeface="Times New Roman" panose="02020603050405020304" pitchFamily="18" charset="0"/>
            </a:endParaRPr>
          </a:p>
        </p:txBody>
      </p:sp>
      <p:cxnSp>
        <p:nvCxnSpPr>
          <p:cNvPr id="37" name="Straight Connector 61">
            <a:extLst>
              <a:ext uri="{FF2B5EF4-FFF2-40B4-BE49-F238E27FC236}">
                <a16:creationId xmlns:a16="http://schemas.microsoft.com/office/drawing/2014/main" id="{7D24D359-AA65-49AD-8A9C-563A4DE1810C}"/>
              </a:ext>
            </a:extLst>
          </p:cNvPr>
          <p:cNvCxnSpPr>
            <a:cxnSpLocks/>
          </p:cNvCxnSpPr>
          <p:nvPr/>
        </p:nvCxnSpPr>
        <p:spPr>
          <a:xfrm>
            <a:off x="3709727" y="13069026"/>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38" name="Straight Connector 62">
            <a:extLst>
              <a:ext uri="{FF2B5EF4-FFF2-40B4-BE49-F238E27FC236}">
                <a16:creationId xmlns:a16="http://schemas.microsoft.com/office/drawing/2014/main" id="{274CAC8E-54B0-49F3-A763-489C66222F24}"/>
              </a:ext>
            </a:extLst>
          </p:cNvPr>
          <p:cNvCxnSpPr>
            <a:cxnSpLocks/>
          </p:cNvCxnSpPr>
          <p:nvPr/>
        </p:nvCxnSpPr>
        <p:spPr>
          <a:xfrm>
            <a:off x="3710235" y="12971606"/>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39" name="Straight Connector 63">
            <a:extLst>
              <a:ext uri="{FF2B5EF4-FFF2-40B4-BE49-F238E27FC236}">
                <a16:creationId xmlns:a16="http://schemas.microsoft.com/office/drawing/2014/main" id="{28F332BF-CB7B-4C77-AC42-CC2D97D37C34}"/>
              </a:ext>
            </a:extLst>
          </p:cNvPr>
          <p:cNvCxnSpPr>
            <a:cxnSpLocks/>
          </p:cNvCxnSpPr>
          <p:nvPr/>
        </p:nvCxnSpPr>
        <p:spPr>
          <a:xfrm>
            <a:off x="7214789" y="12971606"/>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40" name="Bildeforklaring formet som en ellipse 59">
            <a:extLst>
              <a:ext uri="{FF2B5EF4-FFF2-40B4-BE49-F238E27FC236}">
                <a16:creationId xmlns:a16="http://schemas.microsoft.com/office/drawing/2014/main" id="{E5F3E46B-B841-4775-8390-1DDF10E15FE7}"/>
              </a:ext>
            </a:extLst>
          </p:cNvPr>
          <p:cNvSpPr/>
          <p:nvPr/>
        </p:nvSpPr>
        <p:spPr>
          <a:xfrm>
            <a:off x="7717317" y="10684633"/>
            <a:ext cx="2799338" cy="2585630"/>
          </a:xfrm>
          <a:prstGeom prst="wedgeEllipseCallout">
            <a:avLst>
              <a:gd name="adj1" fmla="val -56675"/>
              <a:gd name="adj2" fmla="val 36753"/>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500" b="1" dirty="0">
                <a:solidFill>
                  <a:schemeClr val="bg1"/>
                </a:solidFill>
                <a:latin typeface="Source Sans Pro" panose="020B0503030403020204" pitchFamily="34" charset="0"/>
              </a:rPr>
              <a:t>Strategien sikrer at vi arbeider godt med de virkemidlene vi har på årlig basis, og at vi oppfyller gjeldende leveransekrav</a:t>
            </a:r>
          </a:p>
        </p:txBody>
      </p:sp>
      <p:sp>
        <p:nvSpPr>
          <p:cNvPr id="41" name="TekstSylinder 40">
            <a:extLst>
              <a:ext uri="{FF2B5EF4-FFF2-40B4-BE49-F238E27FC236}">
                <a16:creationId xmlns:a16="http://schemas.microsoft.com/office/drawing/2014/main" id="{E68DCC5B-9D4D-4C07-B89E-82E2136EADCC}"/>
              </a:ext>
            </a:extLst>
          </p:cNvPr>
          <p:cNvSpPr txBox="1"/>
          <p:nvPr/>
        </p:nvSpPr>
        <p:spPr>
          <a:xfrm>
            <a:off x="336881" y="14027895"/>
            <a:ext cx="9801727" cy="126464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07000"/>
              </a:lnSpc>
              <a:spcAft>
                <a:spcPts val="800"/>
              </a:spcAft>
            </a:pPr>
            <a:r>
              <a:rPr lang="nb-NO" sz="1800" kern="1200" dirty="0">
                <a:solidFill>
                  <a:srgbClr val="005B91"/>
                </a:solidFill>
                <a:effectLst/>
                <a:latin typeface="Calibri" panose="020F0502020204030204" pitchFamily="34" charset="0"/>
                <a:ea typeface="Calibri" panose="020F0502020204030204" pitchFamily="34" charset="0"/>
                <a:cs typeface="Times New Roman" panose="02020603050405020304" pitchFamily="18" charset="0"/>
              </a:rPr>
              <a:t>Disse to påstandene skal spille opp til en diskusjon om virksomheten har behov for strategisk tenkning for å utvikle seg for å svare på endrede trender og føringer i samfunnet for øvrig, eller om den strategiske tenkningen primært skal støtte opp under gjeldende leveransekrav som settes av overordnet myndighet. </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2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Box 74">
            <a:extLst>
              <a:ext uri="{FF2B5EF4-FFF2-40B4-BE49-F238E27FC236}">
                <a16:creationId xmlns:a16="http://schemas.microsoft.com/office/drawing/2014/main" id="{67C6A97D-1187-3447-90F8-542646718C9F}"/>
              </a:ext>
            </a:extLst>
          </p:cNvPr>
          <p:cNvSpPr txBox="1"/>
          <p:nvPr/>
        </p:nvSpPr>
        <p:spPr>
          <a:xfrm>
            <a:off x="3994981" y="1500288"/>
            <a:ext cx="2570156" cy="1169551"/>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D</a:t>
            </a:r>
          </a:p>
          <a:p>
            <a:pPr algn="ctr"/>
            <a:r>
              <a:rPr lang="nb-NO" sz="1800"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Strategi som verktøy for grad av </a:t>
            </a:r>
            <a:r>
              <a:rPr lang="nb-NO" sz="1800" b="1" kern="1200" dirty="0">
                <a:solidFill>
                  <a:srgbClr val="005B91"/>
                </a:solidFill>
                <a:effectLst/>
                <a:latin typeface="Source Sans Pro" panose="020B0503030403020204" pitchFamily="34" charset="0"/>
                <a:ea typeface="Times New Roman" panose="02020603050405020304" pitchFamily="18" charset="0"/>
                <a:cs typeface="Times New Roman" panose="02020603050405020304" pitchFamily="18" charset="0"/>
              </a:rPr>
              <a:t>styring </a:t>
            </a:r>
            <a:endParaRPr lang="nb-NO" sz="1800" dirty="0">
              <a:effectLst/>
              <a:latin typeface="Times New Roman" panose="02020603050405020304" pitchFamily="18" charset="0"/>
              <a:ea typeface="Times New Roman" panose="02020603050405020304" pitchFamily="18" charset="0"/>
            </a:endParaRPr>
          </a:p>
        </p:txBody>
      </p:sp>
      <p:cxnSp>
        <p:nvCxnSpPr>
          <p:cNvPr id="76" name="Straight Connector 75">
            <a:extLst>
              <a:ext uri="{FF2B5EF4-FFF2-40B4-BE49-F238E27FC236}">
                <a16:creationId xmlns:a16="http://schemas.microsoft.com/office/drawing/2014/main" id="{25989CD8-027B-3644-B445-0023167B7D13}"/>
              </a:ext>
            </a:extLst>
          </p:cNvPr>
          <p:cNvCxnSpPr>
            <a:cxnSpLocks/>
          </p:cNvCxnSpPr>
          <p:nvPr/>
        </p:nvCxnSpPr>
        <p:spPr>
          <a:xfrm>
            <a:off x="3527528" y="3114330"/>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BEEC8EE2-78C0-884D-A7DF-05FF3A8B9F52}"/>
              </a:ext>
            </a:extLst>
          </p:cNvPr>
          <p:cNvCxnSpPr>
            <a:cxnSpLocks/>
          </p:cNvCxnSpPr>
          <p:nvPr/>
        </p:nvCxnSpPr>
        <p:spPr>
          <a:xfrm>
            <a:off x="3533510" y="3016910"/>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820D7207-4F9E-EE4D-8AF7-D39FC2562BB2}"/>
              </a:ext>
            </a:extLst>
          </p:cNvPr>
          <p:cNvCxnSpPr>
            <a:cxnSpLocks/>
          </p:cNvCxnSpPr>
          <p:nvPr/>
        </p:nvCxnSpPr>
        <p:spPr>
          <a:xfrm>
            <a:off x="7032590" y="3016910"/>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33" name="Bildeforklaring formet som en ellipse 59">
            <a:extLst>
              <a:ext uri="{FF2B5EF4-FFF2-40B4-BE49-F238E27FC236}">
                <a16:creationId xmlns:a16="http://schemas.microsoft.com/office/drawing/2014/main" id="{4AF5AEC0-6D93-493A-A422-A17DFE1A41D9}"/>
              </a:ext>
            </a:extLst>
          </p:cNvPr>
          <p:cNvSpPr/>
          <p:nvPr/>
        </p:nvSpPr>
        <p:spPr>
          <a:xfrm>
            <a:off x="404165" y="624155"/>
            <a:ext cx="2889541" cy="2650890"/>
          </a:xfrm>
          <a:prstGeom prst="wedgeEllipseCallout">
            <a:avLst>
              <a:gd name="adj1" fmla="val 57081"/>
              <a:gd name="adj2" fmla="val 36047"/>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300" b="1" dirty="0">
                <a:solidFill>
                  <a:srgbClr val="005B91"/>
                </a:solidFill>
                <a:latin typeface="Source Sans Pro" panose="020B0503030403020204" pitchFamily="34" charset="0"/>
              </a:rPr>
              <a:t>Strategien setter rammene for valg av  aktiviteter i virksomheten på alle nivåer, og bidrar til at de passer inn i en helhetlig plan som kommer hele virksomheten til gode</a:t>
            </a:r>
          </a:p>
        </p:txBody>
      </p:sp>
      <p:sp>
        <p:nvSpPr>
          <p:cNvPr id="34" name="Bildeforklaring formet som en ellipse 59">
            <a:extLst>
              <a:ext uri="{FF2B5EF4-FFF2-40B4-BE49-F238E27FC236}">
                <a16:creationId xmlns:a16="http://schemas.microsoft.com/office/drawing/2014/main" id="{74A84E1B-6DA3-4771-90A0-8116408D4993}"/>
              </a:ext>
            </a:extLst>
          </p:cNvPr>
          <p:cNvSpPr/>
          <p:nvPr/>
        </p:nvSpPr>
        <p:spPr>
          <a:xfrm>
            <a:off x="7266412" y="558841"/>
            <a:ext cx="2889541" cy="2716204"/>
          </a:xfrm>
          <a:prstGeom prst="wedgeEllipseCallout">
            <a:avLst>
              <a:gd name="adj1" fmla="val -56675"/>
              <a:gd name="adj2" fmla="val 36753"/>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t>Strategien inneholder kun helt overordnede føringer og gir ellers stor grad av frihet for valg og iverksetting av nye aktiviteter</a:t>
            </a:r>
            <a:endParaRPr lang="nb-NO" sz="1600" dirty="0"/>
          </a:p>
        </p:txBody>
      </p:sp>
      <p:sp>
        <p:nvSpPr>
          <p:cNvPr id="36" name="TekstSylinder 35">
            <a:extLst>
              <a:ext uri="{FF2B5EF4-FFF2-40B4-BE49-F238E27FC236}">
                <a16:creationId xmlns:a16="http://schemas.microsoft.com/office/drawing/2014/main" id="{DBB0AA91-FE56-4B45-BF46-7DB5B548A573}"/>
              </a:ext>
            </a:extLst>
          </p:cNvPr>
          <p:cNvSpPr txBox="1"/>
          <p:nvPr/>
        </p:nvSpPr>
        <p:spPr>
          <a:xfrm>
            <a:off x="354226" y="3700424"/>
            <a:ext cx="9801727" cy="175432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nb-NO" dirty="0">
                <a:solidFill>
                  <a:srgbClr val="005B91"/>
                </a:solidFill>
              </a:rPr>
              <a:t>Vi har sett eksempler på strategier som er så overordnet at de i praksis gir svært lite retning og rammer for underliggende tiltak og aktiviteter i en virksomhet. Mangel på tydelige føringer ovenfra, kan føre til mange og sprikende initiativ nedenfra som hver for seg er gode ideer, men som ikke henger sammen eller drar i samme retning. En strategi er ment å ramme inn og sette noen begrensninger for hvilke tiltak og aktiviteter virksomheten skal satse på framover. Samtidig skal den legge til rette for innovasjon og gode løsninger, innenfor disse rammene.</a:t>
            </a:r>
          </a:p>
        </p:txBody>
      </p:sp>
    </p:spTree>
    <p:extLst>
      <p:ext uri="{BB962C8B-B14F-4D97-AF65-F5344CB8AC3E}">
        <p14:creationId xmlns:p14="http://schemas.microsoft.com/office/powerpoint/2010/main" val="24839583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TotalTime>
  <Words>586</Words>
  <Application>Microsoft Office PowerPoint</Application>
  <PresentationFormat>Egendefinert</PresentationFormat>
  <Paragraphs>31</Paragraphs>
  <Slides>3</Slides>
  <Notes>2</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vt:i4>
      </vt:variant>
    </vt:vector>
  </HeadingPairs>
  <TitlesOfParts>
    <vt:vector size="9" baseType="lpstr">
      <vt:lpstr>Arial</vt:lpstr>
      <vt:lpstr>Calibri</vt:lpstr>
      <vt:lpstr>Calibri Light</vt:lpstr>
      <vt:lpstr>Source Sans Pro</vt:lpstr>
      <vt:lpstr>Times New Roman</vt:lpstr>
      <vt:lpstr>Office Theme</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 Kunz</dc:creator>
  <cp:lastModifiedBy>Ingebjørg Sæbøe</cp:lastModifiedBy>
  <cp:revision>8</cp:revision>
  <dcterms:created xsi:type="dcterms:W3CDTF">2019-12-05T13:26:43Z</dcterms:created>
  <dcterms:modified xsi:type="dcterms:W3CDTF">2023-11-27T15:04:41Z</dcterms:modified>
</cp:coreProperties>
</file>